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5" r:id="rId1"/>
    <p:sldMasterId id="2147484314" r:id="rId2"/>
    <p:sldMasterId id="2147484385" r:id="rId3"/>
    <p:sldMasterId id="2147484404" r:id="rId4"/>
  </p:sldMasterIdLst>
  <p:sldIdLst>
    <p:sldId id="256" r:id="rId5"/>
    <p:sldId id="258" r:id="rId6"/>
    <p:sldId id="263" r:id="rId7"/>
    <p:sldId id="260" r:id="rId8"/>
    <p:sldId id="262" r:id="rId9"/>
    <p:sldId id="279" r:id="rId10"/>
    <p:sldId id="291" r:id="rId11"/>
    <p:sldId id="292" r:id="rId12"/>
    <p:sldId id="293" r:id="rId13"/>
    <p:sldId id="294" r:id="rId14"/>
    <p:sldId id="295" r:id="rId15"/>
    <p:sldId id="299" r:id="rId16"/>
    <p:sldId id="296" r:id="rId17"/>
    <p:sldId id="297" r:id="rId18"/>
    <p:sldId id="298" r:id="rId19"/>
    <p:sldId id="269" r:id="rId20"/>
    <p:sldId id="290" r:id="rId21"/>
    <p:sldId id="28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3741" autoAdjust="0"/>
  </p:normalViewPr>
  <p:slideViewPr>
    <p:cSldViewPr snapToGrid="0">
      <p:cViewPr varScale="1">
        <p:scale>
          <a:sx n="62" d="100"/>
          <a:sy n="62" d="100"/>
        </p:scale>
        <p:origin x="856"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02AC24A9-CCB6-4F8D-B8DB-C2F3692CFA5A}" type="datetimeFigureOut">
              <a:rPr lang="en-US" smtClean="0"/>
              <a:t>9/15/2022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64321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1389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4992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B218-F29B-48A5-8B0C-7AFD6D71E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94B95-C17F-4B29-AB47-29C80957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DA84FD-D384-42BA-988F-CB2724476DD6}"/>
              </a:ext>
            </a:extLst>
          </p:cNvPr>
          <p:cNvSpPr>
            <a:spLocks noGrp="1"/>
          </p:cNvSpPr>
          <p:nvPr>
            <p:ph type="dt" sz="half" idx="10"/>
          </p:nvPr>
        </p:nvSpPr>
        <p:spPr/>
        <p:txBody>
          <a:bodyPr/>
          <a:lstStyle/>
          <a:p>
            <a:fld id="{02AC24A9-CCB6-4F8D-B8DB-C2F3692CFA5A}" type="datetimeFigureOut">
              <a:rPr lang="en-US" smtClean="0"/>
              <a:t>9/15/2022</a:t>
            </a:fld>
            <a:endParaRPr lang="en-US" dirty="0"/>
          </a:p>
        </p:txBody>
      </p:sp>
      <p:sp>
        <p:nvSpPr>
          <p:cNvPr id="5" name="Footer Placeholder 4">
            <a:extLst>
              <a:ext uri="{FF2B5EF4-FFF2-40B4-BE49-F238E27FC236}">
                <a16:creationId xmlns:a16="http://schemas.microsoft.com/office/drawing/2014/main" id="{AA040324-FCB2-4045-978D-9686E53A46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A8147B-5683-4C36-BC51-68A7DA698A8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854788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379-9278-4840-937A-FB2D51BED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6D5A4-7A28-44E7-B403-0121376B6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746F6-E381-4484-993E-30A8DD09F6B5}"/>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a:extLst>
              <a:ext uri="{FF2B5EF4-FFF2-40B4-BE49-F238E27FC236}">
                <a16:creationId xmlns:a16="http://schemas.microsoft.com/office/drawing/2014/main" id="{D27C99B8-5A76-43FA-823D-57334C265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42DFB-A79F-4353-8DA2-413A5091099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4367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991D-40E5-40C3-ADB7-668147C589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7BE581-DE66-4C59-9E9F-8C013274EE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6574A8-7BF2-4AF7-B787-6889224FE03F}"/>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a:extLst>
              <a:ext uri="{FF2B5EF4-FFF2-40B4-BE49-F238E27FC236}">
                <a16:creationId xmlns:a16="http://schemas.microsoft.com/office/drawing/2014/main" id="{C93DD173-9057-445C-A94D-85215DE01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86CAC-55E5-4B43-A2EE-4716CB039C8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740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D739-13D2-40AB-86BD-CACA8DEEE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682EF-DAD5-4A4C-AB75-D8E7CC6F0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D54E7-0CBC-4473-B520-2EB969A2F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EF19C2-5AE7-4A78-812B-727D11537B20}"/>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a:extLst>
              <a:ext uri="{FF2B5EF4-FFF2-40B4-BE49-F238E27FC236}">
                <a16:creationId xmlns:a16="http://schemas.microsoft.com/office/drawing/2014/main" id="{168C8866-278A-41BB-B271-4F40939DA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C391F-D89D-43C7-83F4-1F5F5EDFA0E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0167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F9FD-AF6A-4DED-9DE4-4BE9B607A7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349896-2FE1-4ACF-9258-DD6F4D0D3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E99529-A739-4C89-8E37-EA41FC3522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DDCB3B-3165-4B74-BD39-B9CE92CF7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9E211A-B532-4C48-B763-4C1B07608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F562FC-216F-4962-B7AC-9A6377F51F4E}"/>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8" name="Footer Placeholder 7">
            <a:extLst>
              <a:ext uri="{FF2B5EF4-FFF2-40B4-BE49-F238E27FC236}">
                <a16:creationId xmlns:a16="http://schemas.microsoft.com/office/drawing/2014/main" id="{7698C4C4-B5BA-46CD-B180-A808192C7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82567-9E00-4D9E-B5F9-6BEF63B0938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592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83DB-26ED-41A5-A6F7-5E159218C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BFB30-D614-4DEB-865E-211E04510802}"/>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a:extLst>
              <a:ext uri="{FF2B5EF4-FFF2-40B4-BE49-F238E27FC236}">
                <a16:creationId xmlns:a16="http://schemas.microsoft.com/office/drawing/2014/main" id="{E45C5215-AC60-4838-AEEF-C50F3F2C60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CA3020-444A-4819-BE7E-6A46C9AD725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8236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131B4-3F9E-40D8-A1B0-E2732A4D1E91}"/>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3" name="Footer Placeholder 2">
            <a:extLst>
              <a:ext uri="{FF2B5EF4-FFF2-40B4-BE49-F238E27FC236}">
                <a16:creationId xmlns:a16="http://schemas.microsoft.com/office/drawing/2014/main" id="{0D9D9887-2C41-47B5-9E6B-E96B14D219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DC236F-8A8C-4B51-A2B6-A7217FC4CAF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4350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B5D5-74E2-4C66-B39D-32DC2AB8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7423BF-7A5E-4D98-9F87-57DACC539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445A1-3EA8-423A-9D44-BD80A6755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2EC20-0089-4486-B161-B0E398D22E0A}"/>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a:extLst>
              <a:ext uri="{FF2B5EF4-FFF2-40B4-BE49-F238E27FC236}">
                <a16:creationId xmlns:a16="http://schemas.microsoft.com/office/drawing/2014/main" id="{81A98249-BD49-494C-8613-C95D51E5C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AF836-B01B-49DB-B578-9FB00212D2E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9526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9106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54C3-6426-4308-9E47-3D7C532C5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6DDA4B-41EA-4D19-A7A8-0FFF781EB5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284D2-AE45-42AF-97C8-739CB2ABC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500F0-F889-4F54-AA04-6771F936ECCF}"/>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a:extLst>
              <a:ext uri="{FF2B5EF4-FFF2-40B4-BE49-F238E27FC236}">
                <a16:creationId xmlns:a16="http://schemas.microsoft.com/office/drawing/2014/main" id="{15496DBB-D712-4CB5-94DF-70983DA34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F6DB1-BEF2-41FF-BC8C-DECF9C727BA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576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30BE-95F9-4A03-8F79-8C3BDB5AB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54E724-3C74-4C37-A64C-2E07E6B04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F69CC-33D7-4FD7-A69D-67010A4A783F}"/>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a:extLst>
              <a:ext uri="{FF2B5EF4-FFF2-40B4-BE49-F238E27FC236}">
                <a16:creationId xmlns:a16="http://schemas.microsoft.com/office/drawing/2014/main" id="{90B5EBB3-C204-4AA9-803F-DEFBEE3AE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3970F-FF0C-4A1A-9295-5B7441A0455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164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42B58-2453-49FB-9916-6008A85B42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9245D4-D6DB-4A43-9E4F-052F465575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52197-499B-4950-8243-A7063A8B57B4}"/>
              </a:ext>
            </a:extLst>
          </p:cNvPr>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a:extLst>
              <a:ext uri="{FF2B5EF4-FFF2-40B4-BE49-F238E27FC236}">
                <a16:creationId xmlns:a16="http://schemas.microsoft.com/office/drawing/2014/main" id="{8C47B240-8C8C-4702-9C5E-9E76679FE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8B3B9-3EF4-4767-BB2C-86A9B90C961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06283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65119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4829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2807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11448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0228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4832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27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8337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214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1824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2848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76724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7863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9626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2512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03252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1973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7101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637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674412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2AC24A9-CCB6-4F8D-B8DB-C2F3692CFA5A}" type="datetimeFigureOut">
              <a:rPr lang="en-US" smtClean="0"/>
              <a:t>9/15/2022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2DC25EE-239B-4C5F-AAD1-255A7D5F1EE2}"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7878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1705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6550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82768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582464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250703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469048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027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24929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3741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343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5539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4470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057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495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02AC24A9-CCB6-4F8D-B8DB-C2F3692CFA5A}" type="datetimeFigureOut">
              <a:rPr lang="en-US" smtClean="0"/>
              <a:t>9/15/2022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513022867"/>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3B3B9-89B4-4E57-ABE4-9B11D06D0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22E11-F740-4E4A-9CC0-F52D73E401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A69FC4-F44B-45B3-A671-81637D2C3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9/15/2022</a:t>
            </a:fld>
            <a:endParaRPr lang="en-US"/>
          </a:p>
        </p:txBody>
      </p:sp>
      <p:sp>
        <p:nvSpPr>
          <p:cNvPr id="5" name="Footer Placeholder 4">
            <a:extLst>
              <a:ext uri="{FF2B5EF4-FFF2-40B4-BE49-F238E27FC236}">
                <a16:creationId xmlns:a16="http://schemas.microsoft.com/office/drawing/2014/main" id="{9681E8A6-6EF5-45A8-8B93-9327CF0CB6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5F5A31-F2F8-4D69-BEC6-5D0E00A85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26426852"/>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2AC24A9-CCB6-4F8D-B8DB-C2F3692CFA5A}" type="datetimeFigureOut">
              <a:rPr lang="en-US" smtClean="0"/>
              <a:t>9/15/2022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51801683"/>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2AC24A9-CCB6-4F8D-B8DB-C2F3692CFA5A}" type="datetimeFigureOut">
              <a:rPr lang="en-US" smtClean="0"/>
              <a:t>9/15/2022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5438320"/>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mall plant growing on soil">
            <a:extLst>
              <a:ext uri="{FF2B5EF4-FFF2-40B4-BE49-F238E27FC236}">
                <a16:creationId xmlns:a16="http://schemas.microsoft.com/office/drawing/2014/main" id="{88B994BF-50D8-4EB1-8817-716A4F3B73C6}"/>
              </a:ext>
            </a:extLst>
          </p:cNvPr>
          <p:cNvPicPr>
            <a:picLocks noChangeAspect="1"/>
          </p:cNvPicPr>
          <p:nvPr/>
        </p:nvPicPr>
        <p:blipFill rotWithShape="1">
          <a:blip r:embed="rId2"/>
          <a:srcRect l="4731" r="10895" b="-1"/>
          <a:stretch/>
        </p:blipFill>
        <p:spPr>
          <a:xfrm>
            <a:off x="0" y="76875"/>
            <a:ext cx="12192000" cy="6857990"/>
          </a:xfrm>
          <a:prstGeom prst="rect">
            <a:avLst/>
          </a:prstGeom>
        </p:spPr>
      </p:pic>
      <p:sp>
        <p:nvSpPr>
          <p:cNvPr id="3" name="Subtitle 2">
            <a:extLst>
              <a:ext uri="{FF2B5EF4-FFF2-40B4-BE49-F238E27FC236}">
                <a16:creationId xmlns:a16="http://schemas.microsoft.com/office/drawing/2014/main" id="{47795697-BB74-46EF-96F5-3B5163203397}"/>
              </a:ext>
            </a:extLst>
          </p:cNvPr>
          <p:cNvSpPr>
            <a:spLocks noGrp="1"/>
          </p:cNvSpPr>
          <p:nvPr>
            <p:ph type="subTitle" idx="1"/>
          </p:nvPr>
        </p:nvSpPr>
        <p:spPr>
          <a:xfrm>
            <a:off x="356135" y="818146"/>
            <a:ext cx="10805201" cy="1169735"/>
          </a:xfrm>
        </p:spPr>
        <p:txBody>
          <a:bodyPr>
            <a:normAutofit fontScale="92500" lnSpcReduction="10000"/>
          </a:bodyPr>
          <a:lstStyle/>
          <a:p>
            <a:r>
              <a:rPr lang="en-US" sz="8600" b="1" dirty="0">
                <a:ln w="22225">
                  <a:solidFill>
                    <a:schemeClr val="accent2"/>
                  </a:solidFill>
                  <a:prstDash val="solid"/>
                </a:ln>
                <a:solidFill>
                  <a:schemeClr val="accent1">
                    <a:lumMod val="60000"/>
                    <a:lumOff val="40000"/>
                  </a:schemeClr>
                </a:solidFill>
                <a:effectLst/>
                <a:latin typeface="Gabriola" panose="04040605051002020D02" pitchFamily="82" charset="0"/>
              </a:rPr>
              <a:t>Plant Disease Predictor</a:t>
            </a:r>
          </a:p>
          <a:p>
            <a:endParaRPr lang="en-US" sz="2400" b="1" dirty="0">
              <a:ln w="22225">
                <a:solidFill>
                  <a:schemeClr val="accent2"/>
                </a:solidFill>
                <a:prstDash val="solid"/>
              </a:ln>
              <a:solidFill>
                <a:schemeClr val="accent2">
                  <a:lumMod val="40000"/>
                  <a:lumOff val="60000"/>
                </a:schemeClr>
              </a:solidFill>
              <a:effectLst/>
            </a:endParaRPr>
          </a:p>
          <a:p>
            <a:pPr algn="l"/>
            <a:endParaRPr lang="en-US" sz="1600" dirty="0"/>
          </a:p>
          <a:p>
            <a:pPr algn="l"/>
            <a:endParaRPr lang="en-US" sz="1600" dirty="0"/>
          </a:p>
        </p:txBody>
      </p:sp>
      <p:sp>
        <p:nvSpPr>
          <p:cNvPr id="5" name="Rectangle 4">
            <a:extLst>
              <a:ext uri="{FF2B5EF4-FFF2-40B4-BE49-F238E27FC236}">
                <a16:creationId xmlns:a16="http://schemas.microsoft.com/office/drawing/2014/main" id="{29FFF9F6-E0B1-4432-9695-2EF142A919AD}"/>
              </a:ext>
            </a:extLst>
          </p:cNvPr>
          <p:cNvSpPr/>
          <p:nvPr/>
        </p:nvSpPr>
        <p:spPr>
          <a:xfrm>
            <a:off x="8568647" y="4456497"/>
            <a:ext cx="3623354" cy="2478368"/>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b="1" dirty="0">
                <a:latin typeface="Century" panose="02040604050505020304" pitchFamily="18" charset="0"/>
              </a:rPr>
              <a:t>Submitted By:</a:t>
            </a:r>
          </a:p>
          <a:p>
            <a:r>
              <a:rPr lang="en-US" sz="1800" b="1" dirty="0">
                <a:latin typeface="Century" panose="02040604050505020304" pitchFamily="18" charset="0"/>
              </a:rPr>
              <a:t>Anisha Srivastava(190110021)</a:t>
            </a:r>
          </a:p>
          <a:p>
            <a:r>
              <a:rPr lang="en-US" b="1" dirty="0" err="1">
                <a:latin typeface="Century" panose="02040604050505020304" pitchFamily="18" charset="0"/>
              </a:rPr>
              <a:t>Priyanshu</a:t>
            </a:r>
            <a:r>
              <a:rPr lang="en-US" b="1" dirty="0">
                <a:latin typeface="Century" panose="02040604050505020304" pitchFamily="18" charset="0"/>
              </a:rPr>
              <a:t> Chauhan(190110022)</a:t>
            </a:r>
          </a:p>
          <a:p>
            <a:r>
              <a:rPr lang="en-US" b="1" dirty="0">
                <a:latin typeface="Century" panose="02040604050505020304" pitchFamily="18" charset="0"/>
              </a:rPr>
              <a:t>Surbhi Singh(190110023)</a:t>
            </a:r>
          </a:p>
          <a:p>
            <a:r>
              <a:rPr lang="en-US" b="1" dirty="0">
                <a:latin typeface="Century" panose="02040604050505020304" pitchFamily="18" charset="0"/>
              </a:rPr>
              <a:t>Ujjwal Tayal(190110024)</a:t>
            </a:r>
          </a:p>
          <a:p>
            <a:endParaRPr lang="en-US" b="1" dirty="0">
              <a:latin typeface="Century" panose="02040604050505020304" pitchFamily="18" charset="0"/>
            </a:endParaRPr>
          </a:p>
          <a:p>
            <a:r>
              <a:rPr lang="en-US" b="1" dirty="0">
                <a:latin typeface="Century" panose="02040604050505020304" pitchFamily="18" charset="0"/>
              </a:rPr>
              <a:t>Group ID: IBM19-G17</a:t>
            </a:r>
          </a:p>
          <a:p>
            <a:r>
              <a:rPr lang="en-US" b="1" dirty="0">
                <a:latin typeface="Century" panose="02040604050505020304" pitchFamily="18" charset="0"/>
              </a:rPr>
              <a:t>Major : CSE-CCV</a:t>
            </a:r>
          </a:p>
          <a:p>
            <a:endParaRPr lang="en-US" dirty="0"/>
          </a:p>
        </p:txBody>
      </p:sp>
      <p:sp>
        <p:nvSpPr>
          <p:cNvPr id="9" name="Rectangle 8">
            <a:extLst>
              <a:ext uri="{FF2B5EF4-FFF2-40B4-BE49-F238E27FC236}">
                <a16:creationId xmlns:a16="http://schemas.microsoft.com/office/drawing/2014/main" id="{E686515C-4778-4012-BA1B-174E0E06D5AA}"/>
              </a:ext>
            </a:extLst>
          </p:cNvPr>
          <p:cNvSpPr/>
          <p:nvPr/>
        </p:nvSpPr>
        <p:spPr>
          <a:xfrm>
            <a:off x="4504623" y="4456497"/>
            <a:ext cx="2685449" cy="2377694"/>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Rectangle 9">
            <a:extLst>
              <a:ext uri="{FF2B5EF4-FFF2-40B4-BE49-F238E27FC236}">
                <a16:creationId xmlns:a16="http://schemas.microsoft.com/office/drawing/2014/main" id="{6F80194F-A57F-42BA-9055-F1181CF2338B}"/>
              </a:ext>
            </a:extLst>
          </p:cNvPr>
          <p:cNvSpPr/>
          <p:nvPr/>
        </p:nvSpPr>
        <p:spPr>
          <a:xfrm flipH="1">
            <a:off x="0" y="5765130"/>
            <a:ext cx="2685449" cy="1169735"/>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r>
              <a:rPr lang="en-US" b="1" dirty="0">
                <a:solidFill>
                  <a:schemeClr val="tx1"/>
                </a:solidFill>
                <a:latin typeface="Century" panose="02040604050505020304" pitchFamily="18" charset="0"/>
              </a:rPr>
              <a:t>Project Guide :</a:t>
            </a:r>
          </a:p>
          <a:p>
            <a:r>
              <a:rPr lang="en-US" b="1" dirty="0">
                <a:solidFill>
                  <a:schemeClr val="tx1"/>
                </a:solidFill>
                <a:latin typeface="Century" panose="02040604050505020304" pitchFamily="18" charset="0"/>
              </a:rPr>
              <a:t>Ms. </a:t>
            </a:r>
            <a:r>
              <a:rPr lang="en-US" b="1" dirty="0" err="1">
                <a:solidFill>
                  <a:schemeClr val="tx1"/>
                </a:solidFill>
                <a:latin typeface="Century" panose="02040604050505020304" pitchFamily="18" charset="0"/>
              </a:rPr>
              <a:t>Meghavi</a:t>
            </a:r>
            <a:r>
              <a:rPr lang="en-US" b="1" dirty="0">
                <a:solidFill>
                  <a:schemeClr val="tx1"/>
                </a:solidFill>
                <a:latin typeface="Century" panose="02040604050505020304" pitchFamily="18" charset="0"/>
              </a:rPr>
              <a:t> Rana</a:t>
            </a:r>
          </a:p>
          <a:p>
            <a:r>
              <a:rPr kumimoji="0" lang="en-IN" sz="1800" b="1" i="0" u="none" strike="noStrike" kern="1200" cap="none" spc="0" normalizeH="0" baseline="0" noProof="0" dirty="0">
                <a:ln>
                  <a:noFill/>
                </a:ln>
                <a:solidFill>
                  <a:srgbClr val="FFFFFF"/>
                </a:solidFill>
                <a:effectLst/>
                <a:uLnTx/>
                <a:uFillTx/>
                <a:latin typeface="Century" panose="02040604050505020304" pitchFamily="18" charset="0"/>
              </a:rPr>
              <a:t>Assistant Professor</a:t>
            </a:r>
            <a:r>
              <a:rPr kumimoji="0" lang="en-US" sz="1800" b="1" i="0" u="none" strike="noStrike" kern="1200" cap="none" spc="0" normalizeH="0" baseline="0" noProof="0" dirty="0">
                <a:ln>
                  <a:noFill/>
                </a:ln>
                <a:solidFill>
                  <a:srgbClr val="FFFFFF"/>
                </a:solidFill>
                <a:effectLst/>
                <a:uLnTx/>
                <a:uFillTx/>
                <a:latin typeface="Century" panose="02040604050505020304" pitchFamily="18" charset="0"/>
              </a:rPr>
              <a:t>                                                      School of computing</a:t>
            </a:r>
            <a:endParaRPr lang="en-US" b="1" dirty="0">
              <a:latin typeface="Century" panose="02040604050505020304" pitchFamily="18" charset="0"/>
            </a:endParaRPr>
          </a:p>
        </p:txBody>
      </p:sp>
    </p:spTree>
    <p:extLst>
      <p:ext uri="{BB962C8B-B14F-4D97-AF65-F5344CB8AC3E}">
        <p14:creationId xmlns:p14="http://schemas.microsoft.com/office/powerpoint/2010/main" val="1065545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BAA-55E1-2895-FDFB-D120D63E8C40}"/>
              </a:ext>
            </a:extLst>
          </p:cNvPr>
          <p:cNvSpPr>
            <a:spLocks noGrp="1"/>
          </p:cNvSpPr>
          <p:nvPr>
            <p:ph type="title"/>
          </p:nvPr>
        </p:nvSpPr>
        <p:spPr/>
        <p:txBody>
          <a:bodyPr>
            <a:normAutofit/>
          </a:bodyPr>
          <a:lstStyle/>
          <a:p>
            <a:r>
              <a:rPr lang="en-US" sz="5400" b="1" i="0" dirty="0">
                <a:solidFill>
                  <a:srgbClr val="92D050"/>
                </a:solidFill>
                <a:effectLst/>
                <a:latin typeface="Gabriola" panose="04040605051002020D02" pitchFamily="82" charset="0"/>
                <a:cs typeface="Heebo" pitchFamily="2" charset="-79"/>
              </a:rPr>
              <a:t>		</a:t>
            </a:r>
            <a:r>
              <a:rPr lang="en-US" sz="5400" b="1" i="0" dirty="0">
                <a:effectLst/>
                <a:latin typeface="Gabriola" panose="04040605051002020D02" pitchFamily="82" charset="0"/>
                <a:cs typeface="Heebo" pitchFamily="2" charset="-79"/>
              </a:rPr>
              <a:t>Flask – HTTP methods</a:t>
            </a:r>
            <a:endParaRPr lang="en-US" sz="5400" b="1" dirty="0">
              <a:latin typeface="Gabriola" panose="04040605051002020D02" pitchFamily="82" charset="0"/>
            </a:endParaRPr>
          </a:p>
        </p:txBody>
      </p:sp>
      <p:graphicFrame>
        <p:nvGraphicFramePr>
          <p:cNvPr id="4" name="Content Placeholder 3">
            <a:extLst>
              <a:ext uri="{FF2B5EF4-FFF2-40B4-BE49-F238E27FC236}">
                <a16:creationId xmlns:a16="http://schemas.microsoft.com/office/drawing/2014/main" id="{B77FF199-6F2C-CDA8-A89C-54D4B7166581}"/>
              </a:ext>
            </a:extLst>
          </p:cNvPr>
          <p:cNvGraphicFramePr>
            <a:graphicFrameLocks noGrp="1"/>
          </p:cNvGraphicFramePr>
          <p:nvPr>
            <p:ph idx="1"/>
            <p:extLst>
              <p:ext uri="{D42A27DB-BD31-4B8C-83A1-F6EECF244321}">
                <p14:modId xmlns:p14="http://schemas.microsoft.com/office/powerpoint/2010/main" val="3640084682"/>
              </p:ext>
            </p:extLst>
          </p:nvPr>
        </p:nvGraphicFramePr>
        <p:xfrm>
          <a:off x="1280160" y="1811846"/>
          <a:ext cx="9875520" cy="3844137"/>
        </p:xfrm>
        <a:graphic>
          <a:graphicData uri="http://schemas.openxmlformats.org/drawingml/2006/table">
            <a:tbl>
              <a:tblPr/>
              <a:tblGrid>
                <a:gridCol w="4937760">
                  <a:extLst>
                    <a:ext uri="{9D8B030D-6E8A-4147-A177-3AD203B41FA5}">
                      <a16:colId xmlns:a16="http://schemas.microsoft.com/office/drawing/2014/main" val="3330411021"/>
                    </a:ext>
                  </a:extLst>
                </a:gridCol>
                <a:gridCol w="4937760">
                  <a:extLst>
                    <a:ext uri="{9D8B030D-6E8A-4147-A177-3AD203B41FA5}">
                      <a16:colId xmlns:a16="http://schemas.microsoft.com/office/drawing/2014/main" val="2559505712"/>
                    </a:ext>
                  </a:extLst>
                </a:gridCol>
              </a:tblGrid>
              <a:tr h="0">
                <a:tc>
                  <a:txBody>
                    <a:bodyPr/>
                    <a:lstStyle/>
                    <a:p>
                      <a:pPr algn="l" fontAlgn="t"/>
                      <a:r>
                        <a:rPr lang="en-US" sz="1400">
                          <a:effectLst/>
                          <a:latin typeface="Century" panose="02040604050505020304" pitchFamily="18" charset="0"/>
                        </a:rPr>
                        <a:t>Sr.No.</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400">
                          <a:effectLst/>
                          <a:latin typeface="Century" panose="02040604050505020304" pitchFamily="18" charset="0"/>
                        </a:rPr>
                        <a:t>Methods &amp; Description</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962391802"/>
                  </a:ext>
                </a:extLst>
              </a:tr>
              <a:tr h="841248">
                <a:tc>
                  <a:txBody>
                    <a:bodyPr/>
                    <a:lstStyle/>
                    <a:p>
                      <a:pPr fontAlgn="t"/>
                      <a:r>
                        <a:rPr lang="en-US" sz="1400" b="1" dirty="0">
                          <a:effectLst/>
                          <a:latin typeface="Century" panose="02040604050505020304" pitchFamily="18" charset="0"/>
                        </a:rPr>
                        <a:t>1</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effectLst/>
                          <a:latin typeface="Century" panose="02040604050505020304" pitchFamily="18" charset="0"/>
                        </a:rPr>
                        <a:t>GET</a:t>
                      </a:r>
                      <a:endParaRPr lang="en-US" sz="1400" dirty="0">
                        <a:solidFill>
                          <a:srgbClr val="000000"/>
                        </a:solidFill>
                        <a:effectLst/>
                        <a:latin typeface="Century" panose="02040604050505020304" pitchFamily="18" charset="0"/>
                      </a:endParaRPr>
                    </a:p>
                    <a:p>
                      <a:pPr algn="just" fontAlgn="t"/>
                      <a:r>
                        <a:rPr lang="en-US" sz="1400" dirty="0">
                          <a:solidFill>
                            <a:srgbClr val="000000"/>
                          </a:solidFill>
                          <a:effectLst/>
                          <a:latin typeface="Century" panose="02040604050505020304" pitchFamily="18" charset="0"/>
                        </a:rPr>
                        <a:t>Sends data in unencrypted form to the server. Most common method.</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2491643"/>
                  </a:ext>
                </a:extLst>
              </a:tr>
              <a:tr h="973552">
                <a:tc>
                  <a:txBody>
                    <a:bodyPr/>
                    <a:lstStyle/>
                    <a:p>
                      <a:pPr fontAlgn="t"/>
                      <a:r>
                        <a:rPr lang="en-US" sz="1400" b="1" dirty="0">
                          <a:effectLst/>
                          <a:latin typeface="Century" panose="02040604050505020304" pitchFamily="18" charset="0"/>
                        </a:rPr>
                        <a:t>2</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effectLst/>
                          <a:latin typeface="Century" panose="02040604050505020304" pitchFamily="18" charset="0"/>
                        </a:rPr>
                        <a:t>POST</a:t>
                      </a:r>
                      <a:endParaRPr lang="en-US" sz="1400" dirty="0">
                        <a:solidFill>
                          <a:srgbClr val="000000"/>
                        </a:solidFill>
                        <a:effectLst/>
                        <a:latin typeface="Century" panose="02040604050505020304" pitchFamily="18" charset="0"/>
                      </a:endParaRPr>
                    </a:p>
                    <a:p>
                      <a:pPr algn="just" fontAlgn="t"/>
                      <a:r>
                        <a:rPr lang="en-US" sz="1400" dirty="0">
                          <a:solidFill>
                            <a:srgbClr val="000000"/>
                          </a:solidFill>
                          <a:effectLst/>
                          <a:latin typeface="Century" panose="02040604050505020304" pitchFamily="18" charset="0"/>
                        </a:rPr>
                        <a:t>Used to send HTML form data to server. Data received by POST method is not cached by server.</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76759506"/>
                  </a:ext>
                </a:extLst>
              </a:tr>
              <a:tr h="973552">
                <a:tc>
                  <a:txBody>
                    <a:bodyPr/>
                    <a:lstStyle/>
                    <a:p>
                      <a:pPr fontAlgn="t"/>
                      <a:r>
                        <a:rPr lang="en-US" sz="1400" b="1" dirty="0">
                          <a:effectLst/>
                          <a:latin typeface="Century" panose="02040604050505020304" pitchFamily="18" charset="0"/>
                        </a:rPr>
                        <a:t>3</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effectLst/>
                          <a:latin typeface="Century" panose="02040604050505020304" pitchFamily="18" charset="0"/>
                        </a:rPr>
                        <a:t>PUT</a:t>
                      </a:r>
                      <a:endParaRPr lang="en-US" sz="1400" dirty="0">
                        <a:solidFill>
                          <a:srgbClr val="000000"/>
                        </a:solidFill>
                        <a:effectLst/>
                        <a:latin typeface="Century" panose="02040604050505020304" pitchFamily="18" charset="0"/>
                      </a:endParaRPr>
                    </a:p>
                    <a:p>
                      <a:pPr algn="just" fontAlgn="t"/>
                      <a:r>
                        <a:rPr lang="en-US" sz="1400" dirty="0">
                          <a:solidFill>
                            <a:srgbClr val="000000"/>
                          </a:solidFill>
                          <a:effectLst/>
                          <a:latin typeface="Century" panose="02040604050505020304" pitchFamily="18" charset="0"/>
                        </a:rPr>
                        <a:t>Replaces all current representations of the target resource with the uploaded content.</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68394110"/>
                  </a:ext>
                </a:extLst>
              </a:tr>
              <a:tr h="798717">
                <a:tc>
                  <a:txBody>
                    <a:bodyPr/>
                    <a:lstStyle/>
                    <a:p>
                      <a:pPr fontAlgn="t"/>
                      <a:r>
                        <a:rPr lang="en-US" sz="1400" b="1" dirty="0">
                          <a:effectLst/>
                          <a:latin typeface="Century" panose="02040604050505020304" pitchFamily="18" charset="0"/>
                        </a:rPr>
                        <a:t>4</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effectLst/>
                          <a:latin typeface="Century" panose="02040604050505020304" pitchFamily="18" charset="0"/>
                        </a:rPr>
                        <a:t>DELETE</a:t>
                      </a:r>
                      <a:endParaRPr lang="en-US" sz="1400" dirty="0">
                        <a:solidFill>
                          <a:srgbClr val="000000"/>
                        </a:solidFill>
                        <a:effectLst/>
                        <a:latin typeface="Century" panose="02040604050505020304" pitchFamily="18" charset="0"/>
                      </a:endParaRPr>
                    </a:p>
                    <a:p>
                      <a:pPr algn="just" fontAlgn="t"/>
                      <a:r>
                        <a:rPr lang="en-US" sz="1400" dirty="0">
                          <a:solidFill>
                            <a:srgbClr val="000000"/>
                          </a:solidFill>
                          <a:effectLst/>
                          <a:latin typeface="Century" panose="02040604050505020304" pitchFamily="18" charset="0"/>
                        </a:rPr>
                        <a:t>Removes all current representations of the target resource given by a URL</a:t>
                      </a:r>
                    </a:p>
                  </a:txBody>
                  <a:tcPr marL="21854" marR="21854" marT="21854" marB="2185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16462917"/>
                  </a:ext>
                </a:extLst>
              </a:tr>
            </a:tbl>
          </a:graphicData>
        </a:graphic>
      </p:graphicFrame>
    </p:spTree>
    <p:extLst>
      <p:ext uri="{BB962C8B-B14F-4D97-AF65-F5344CB8AC3E}">
        <p14:creationId xmlns:p14="http://schemas.microsoft.com/office/powerpoint/2010/main" val="1777519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CC39-46A5-4AB4-F3C8-8131C73749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E60930-5971-B0B0-6DFA-C365AF4690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46EB98-1462-CF29-C573-2AAE4A1C03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930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7019-7BF9-321D-C7CA-89DEED494A36}"/>
              </a:ext>
            </a:extLst>
          </p:cNvPr>
          <p:cNvSpPr>
            <a:spLocks noGrp="1"/>
          </p:cNvSpPr>
          <p:nvPr>
            <p:ph type="title"/>
          </p:nvPr>
        </p:nvSpPr>
        <p:spPr/>
        <p:txBody>
          <a:bodyPr>
            <a:normAutofit/>
          </a:bodyPr>
          <a:lstStyle/>
          <a:p>
            <a:r>
              <a:rPr lang="en-US" sz="5400" b="1" dirty="0">
                <a:latin typeface="Gabriola" panose="04040605051002020D02" pitchFamily="82" charset="0"/>
              </a:rPr>
              <a:t>	</a:t>
            </a:r>
            <a:r>
              <a:rPr lang="en-US" sz="6000" b="1" dirty="0">
                <a:latin typeface="Gabriola" panose="04040605051002020D02" pitchFamily="82" charset="0"/>
              </a:rPr>
              <a:t>		Templates</a:t>
            </a:r>
            <a:endParaRPr lang="en-US" sz="5400" dirty="0">
              <a:latin typeface="Gabriola" panose="04040605051002020D02" pitchFamily="82" charset="0"/>
            </a:endParaRPr>
          </a:p>
        </p:txBody>
      </p:sp>
      <p:sp>
        <p:nvSpPr>
          <p:cNvPr id="3" name="Content Placeholder 2">
            <a:extLst>
              <a:ext uri="{FF2B5EF4-FFF2-40B4-BE49-F238E27FC236}">
                <a16:creationId xmlns:a16="http://schemas.microsoft.com/office/drawing/2014/main" id="{B4F1C203-4C96-D665-3B35-1F4C2CC92F47}"/>
              </a:ext>
            </a:extLst>
          </p:cNvPr>
          <p:cNvSpPr>
            <a:spLocks noGrp="1"/>
          </p:cNvSpPr>
          <p:nvPr>
            <p:ph idx="1"/>
          </p:nvPr>
        </p:nvSpPr>
        <p:spPr/>
        <p:txBody>
          <a:bodyPr/>
          <a:lstStyle/>
          <a:p>
            <a:pPr marL="45720" indent="0">
              <a:buNone/>
            </a:pPr>
            <a:r>
              <a:rPr lang="en-US" dirty="0">
                <a:solidFill>
                  <a:schemeClr val="tx1"/>
                </a:solidFill>
                <a:effectLst/>
                <a:latin typeface="Century" panose="02040604050505020304" pitchFamily="18" charset="0"/>
              </a:rPr>
              <a:t>In a scenario where we have an application that provides services to many users, we want some personalization for each user on the platform. </a:t>
            </a:r>
            <a:r>
              <a:rPr lang="en-US" b="1" dirty="0">
                <a:solidFill>
                  <a:schemeClr val="tx1"/>
                </a:solidFill>
                <a:effectLst/>
                <a:latin typeface="Century" panose="02040604050505020304" pitchFamily="18" charset="0"/>
              </a:rPr>
              <a:t>Dynamic templates</a:t>
            </a:r>
            <a:r>
              <a:rPr lang="en-US" dirty="0">
                <a:solidFill>
                  <a:schemeClr val="tx1"/>
                </a:solidFill>
                <a:effectLst/>
                <a:latin typeface="Century" panose="02040604050505020304" pitchFamily="18" charset="0"/>
              </a:rPr>
              <a:t> help us to serve a unique template containing the content corresponding to the user.</a:t>
            </a:r>
          </a:p>
          <a:p>
            <a:pPr marL="45720" indent="0">
              <a:buNone/>
            </a:pPr>
            <a:endParaRPr lang="en-US" dirty="0"/>
          </a:p>
        </p:txBody>
      </p:sp>
      <p:pic>
        <p:nvPicPr>
          <p:cNvPr id="7" name="Picture 6">
            <a:extLst>
              <a:ext uri="{FF2B5EF4-FFF2-40B4-BE49-F238E27FC236}">
                <a16:creationId xmlns:a16="http://schemas.microsoft.com/office/drawing/2014/main" id="{897DF256-0C21-0DDF-33D9-7AF813B50681}"/>
              </a:ext>
            </a:extLst>
          </p:cNvPr>
          <p:cNvPicPr>
            <a:picLocks noChangeAspect="1"/>
          </p:cNvPicPr>
          <p:nvPr/>
        </p:nvPicPr>
        <p:blipFill rotWithShape="1">
          <a:blip r:embed="rId2"/>
          <a:srcRect l="19972" t="28666" r="20112" b="22247"/>
          <a:stretch/>
        </p:blipFill>
        <p:spPr>
          <a:xfrm>
            <a:off x="1541125" y="3428999"/>
            <a:ext cx="8568646" cy="3002623"/>
          </a:xfrm>
          <a:prstGeom prst="rect">
            <a:avLst/>
          </a:prstGeom>
        </p:spPr>
      </p:pic>
    </p:spTree>
    <p:extLst>
      <p:ext uri="{BB962C8B-B14F-4D97-AF65-F5344CB8AC3E}">
        <p14:creationId xmlns:p14="http://schemas.microsoft.com/office/powerpoint/2010/main" val="16301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221B-1090-D9AD-81DD-C222BD1EF9AC}"/>
              </a:ext>
            </a:extLst>
          </p:cNvPr>
          <p:cNvSpPr>
            <a:spLocks noGrp="1"/>
          </p:cNvSpPr>
          <p:nvPr>
            <p:ph type="title"/>
          </p:nvPr>
        </p:nvSpPr>
        <p:spPr>
          <a:xfrm>
            <a:off x="1143000" y="589051"/>
            <a:ext cx="9875520" cy="1356360"/>
          </a:xfrm>
        </p:spPr>
        <p:txBody>
          <a:bodyPr>
            <a:normAutofit/>
          </a:bodyPr>
          <a:lstStyle/>
          <a:p>
            <a:r>
              <a:rPr lang="en-US" sz="6000" b="1" i="0" dirty="0">
                <a:effectLst/>
                <a:latin typeface="Gabriola" panose="04040605051002020D02" pitchFamily="82" charset="0"/>
                <a:cs typeface="Heebo" pitchFamily="2" charset="-79"/>
              </a:rPr>
              <a:t>		Flask – Static Files</a:t>
            </a:r>
            <a:endParaRPr lang="en-US" sz="6000" b="1" dirty="0">
              <a:latin typeface="Gabriola" panose="04040605051002020D02" pitchFamily="82" charset="0"/>
            </a:endParaRPr>
          </a:p>
        </p:txBody>
      </p:sp>
      <p:sp>
        <p:nvSpPr>
          <p:cNvPr id="3" name="Content Placeholder 2">
            <a:extLst>
              <a:ext uri="{FF2B5EF4-FFF2-40B4-BE49-F238E27FC236}">
                <a16:creationId xmlns:a16="http://schemas.microsoft.com/office/drawing/2014/main" id="{5CD179D9-6E37-16A0-D67D-57A18B802F76}"/>
              </a:ext>
            </a:extLst>
          </p:cNvPr>
          <p:cNvSpPr>
            <a:spLocks noGrp="1"/>
          </p:cNvSpPr>
          <p:nvPr>
            <p:ph idx="1"/>
          </p:nvPr>
        </p:nvSpPr>
        <p:spPr>
          <a:xfrm>
            <a:off x="1818527" y="2095500"/>
            <a:ext cx="7068620" cy="3945704"/>
          </a:xfrm>
        </p:spPr>
        <p:txBody>
          <a:bodyPr/>
          <a:lstStyle/>
          <a:p>
            <a:pPr marL="45720" indent="0">
              <a:buNone/>
            </a:pPr>
            <a:r>
              <a:rPr lang="en-US" b="0" i="0" dirty="0">
                <a:solidFill>
                  <a:srgbClr val="000000"/>
                </a:solidFill>
                <a:effectLst/>
                <a:latin typeface="Century" panose="02040604050505020304" pitchFamily="18" charset="0"/>
              </a:rPr>
              <a:t>A web application often requires a static file such as a </a:t>
            </a:r>
            <a:r>
              <a:rPr lang="en-US" b="1" i="0" dirty="0" err="1">
                <a:solidFill>
                  <a:srgbClr val="000000"/>
                </a:solidFill>
                <a:effectLst/>
                <a:latin typeface="Century" panose="02040604050505020304" pitchFamily="18" charset="0"/>
              </a:rPr>
              <a:t>javascript</a:t>
            </a:r>
            <a:r>
              <a:rPr lang="en-US" b="0" i="0" dirty="0">
                <a:solidFill>
                  <a:srgbClr val="000000"/>
                </a:solidFill>
                <a:effectLst/>
                <a:latin typeface="Century" panose="02040604050505020304" pitchFamily="18" charset="0"/>
              </a:rPr>
              <a:t> file or a </a:t>
            </a:r>
            <a:r>
              <a:rPr lang="en-US" b="1" i="0" dirty="0">
                <a:solidFill>
                  <a:srgbClr val="000000"/>
                </a:solidFill>
                <a:effectLst/>
                <a:latin typeface="Century" panose="02040604050505020304" pitchFamily="18" charset="0"/>
              </a:rPr>
              <a:t>CSS</a:t>
            </a:r>
            <a:r>
              <a:rPr lang="en-US" b="0" i="0" dirty="0">
                <a:solidFill>
                  <a:srgbClr val="000000"/>
                </a:solidFill>
                <a:effectLst/>
                <a:latin typeface="Century" panose="02040604050505020304" pitchFamily="18" charset="0"/>
              </a:rPr>
              <a:t> file supporting the display of a web page. Usually, the web server is configured to serve them for you, but during the development, these files are served from </a:t>
            </a:r>
            <a:r>
              <a:rPr lang="en-US" b="0" i="1" dirty="0">
                <a:solidFill>
                  <a:srgbClr val="000000"/>
                </a:solidFill>
                <a:effectLst/>
                <a:latin typeface="Century" panose="02040604050505020304" pitchFamily="18" charset="0"/>
              </a:rPr>
              <a:t>static</a:t>
            </a:r>
            <a:r>
              <a:rPr lang="en-US" b="0" i="0" dirty="0">
                <a:solidFill>
                  <a:srgbClr val="000000"/>
                </a:solidFill>
                <a:effectLst/>
                <a:latin typeface="Century" panose="02040604050505020304" pitchFamily="18" charset="0"/>
              </a:rPr>
              <a:t> folder in your package and it will be available at </a:t>
            </a:r>
            <a:r>
              <a:rPr lang="en-US" b="1" i="1" dirty="0">
                <a:solidFill>
                  <a:srgbClr val="000000"/>
                </a:solidFill>
                <a:effectLst/>
                <a:latin typeface="Century" panose="02040604050505020304" pitchFamily="18" charset="0"/>
              </a:rPr>
              <a:t>/static</a:t>
            </a:r>
            <a:r>
              <a:rPr lang="en-US" b="0" i="0" dirty="0">
                <a:solidFill>
                  <a:srgbClr val="000000"/>
                </a:solidFill>
                <a:effectLst/>
                <a:latin typeface="Century" panose="02040604050505020304" pitchFamily="18" charset="0"/>
              </a:rPr>
              <a:t>  on the application.</a:t>
            </a:r>
            <a:endParaRPr lang="en-US" dirty="0">
              <a:latin typeface="Century" panose="02040604050505020304" pitchFamily="18" charset="0"/>
            </a:endParaRPr>
          </a:p>
        </p:txBody>
      </p:sp>
    </p:spTree>
    <p:extLst>
      <p:ext uri="{BB962C8B-B14F-4D97-AF65-F5344CB8AC3E}">
        <p14:creationId xmlns:p14="http://schemas.microsoft.com/office/powerpoint/2010/main" val="1659168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ECB3-8D23-D0C0-25F4-6F57B761E8E4}"/>
              </a:ext>
            </a:extLst>
          </p:cNvPr>
          <p:cNvSpPr>
            <a:spLocks noGrp="1"/>
          </p:cNvSpPr>
          <p:nvPr>
            <p:ph type="title"/>
          </p:nvPr>
        </p:nvSpPr>
        <p:spPr/>
        <p:txBody>
          <a:bodyPr>
            <a:normAutofit/>
          </a:bodyPr>
          <a:lstStyle/>
          <a:p>
            <a:r>
              <a:rPr lang="en-US" sz="6000" b="1" i="0" dirty="0">
                <a:solidFill>
                  <a:srgbClr val="92D050"/>
                </a:solidFill>
                <a:effectLst/>
                <a:latin typeface="Gabriola" panose="04040605051002020D02" pitchFamily="82" charset="0"/>
                <a:cs typeface="Heebo" pitchFamily="2" charset="-79"/>
              </a:rPr>
              <a:t>	</a:t>
            </a:r>
            <a:r>
              <a:rPr lang="en-US" sz="6000" b="1" i="0" dirty="0">
                <a:effectLst/>
                <a:latin typeface="Gabriola" panose="04040605051002020D02" pitchFamily="82" charset="0"/>
                <a:cs typeface="Heebo" pitchFamily="2" charset="-79"/>
              </a:rPr>
              <a:t>		Flask – WTF</a:t>
            </a:r>
            <a:endParaRPr lang="en-US" sz="6000" b="1" dirty="0">
              <a:latin typeface="Gabriola" panose="04040605051002020D02" pitchFamily="82" charset="0"/>
            </a:endParaRPr>
          </a:p>
        </p:txBody>
      </p:sp>
      <p:sp>
        <p:nvSpPr>
          <p:cNvPr id="3" name="Content Placeholder 2">
            <a:extLst>
              <a:ext uri="{FF2B5EF4-FFF2-40B4-BE49-F238E27FC236}">
                <a16:creationId xmlns:a16="http://schemas.microsoft.com/office/drawing/2014/main" id="{64B5D0F1-E8B4-37F6-C662-FC2B8A52778A}"/>
              </a:ext>
            </a:extLst>
          </p:cNvPr>
          <p:cNvSpPr>
            <a:spLocks noGrp="1"/>
          </p:cNvSpPr>
          <p:nvPr>
            <p:ph idx="1"/>
          </p:nvPr>
        </p:nvSpPr>
        <p:spPr/>
        <p:txBody>
          <a:bodyPr/>
          <a:lstStyle/>
          <a:p>
            <a:r>
              <a:rPr lang="en-US" b="0" i="0" dirty="0">
                <a:solidFill>
                  <a:srgbClr val="000000"/>
                </a:solidFill>
                <a:effectLst/>
                <a:latin typeface="Century" panose="02040604050505020304" pitchFamily="18" charset="0"/>
              </a:rPr>
              <a:t>One of the essential aspects of a web application is to present a user interface for the user. HTML provides a </a:t>
            </a:r>
            <a:r>
              <a:rPr lang="en-US" b="1" i="0" dirty="0">
                <a:solidFill>
                  <a:srgbClr val="000000"/>
                </a:solidFill>
                <a:effectLst/>
                <a:latin typeface="Century" panose="02040604050505020304" pitchFamily="18" charset="0"/>
              </a:rPr>
              <a:t>&lt;form&gt;</a:t>
            </a:r>
            <a:r>
              <a:rPr lang="en-US" b="0" i="0" dirty="0">
                <a:solidFill>
                  <a:srgbClr val="000000"/>
                </a:solidFill>
                <a:effectLst/>
                <a:latin typeface="Century" panose="02040604050505020304" pitchFamily="18" charset="0"/>
              </a:rPr>
              <a:t> tag, which is used to design an interface. A </a:t>
            </a:r>
            <a:r>
              <a:rPr lang="en-US" b="1" i="0" dirty="0">
                <a:solidFill>
                  <a:srgbClr val="000000"/>
                </a:solidFill>
                <a:effectLst/>
                <a:latin typeface="Century" panose="02040604050505020304" pitchFamily="18" charset="0"/>
              </a:rPr>
              <a:t>Form’s</a:t>
            </a:r>
            <a:r>
              <a:rPr lang="en-US" b="0" i="0" dirty="0">
                <a:solidFill>
                  <a:srgbClr val="000000"/>
                </a:solidFill>
                <a:effectLst/>
                <a:latin typeface="Century" panose="02040604050505020304" pitchFamily="18" charset="0"/>
              </a:rPr>
              <a:t> elements such as text input, radio, select etc. can be used appropriately.</a:t>
            </a:r>
          </a:p>
          <a:p>
            <a:r>
              <a:rPr lang="en-US" dirty="0">
                <a:solidFill>
                  <a:srgbClr val="000000"/>
                </a:solidFill>
                <a:latin typeface="Century" panose="02040604050505020304" pitchFamily="18" charset="0"/>
              </a:rPr>
              <a:t>D</a:t>
            </a:r>
            <a:r>
              <a:rPr lang="en-US" b="0" i="0" dirty="0">
                <a:solidFill>
                  <a:srgbClr val="000000"/>
                </a:solidFill>
                <a:effectLst/>
                <a:latin typeface="Century" panose="02040604050505020304" pitchFamily="18" charset="0"/>
              </a:rPr>
              <a:t>isadvantage of using HTML form is that it is difficult (if not impossible) to render the form elements dynamically. HTML itself provides no way to validate a user’s input.</a:t>
            </a:r>
          </a:p>
          <a:p>
            <a:r>
              <a:rPr lang="en-US" b="0" i="0" dirty="0">
                <a:solidFill>
                  <a:srgbClr val="000000"/>
                </a:solidFill>
                <a:effectLst/>
                <a:latin typeface="Century" panose="02040604050505020304" pitchFamily="18" charset="0"/>
              </a:rPr>
              <a:t>This is where </a:t>
            </a:r>
            <a:r>
              <a:rPr lang="en-US" b="1" i="0" dirty="0" err="1">
                <a:solidFill>
                  <a:srgbClr val="000000"/>
                </a:solidFill>
                <a:effectLst/>
                <a:latin typeface="Century" panose="02040604050505020304" pitchFamily="18" charset="0"/>
              </a:rPr>
              <a:t>WTForms</a:t>
            </a:r>
            <a:r>
              <a:rPr lang="en-US" b="0" i="0" dirty="0">
                <a:solidFill>
                  <a:srgbClr val="000000"/>
                </a:solidFill>
                <a:effectLst/>
                <a:latin typeface="Century" panose="02040604050505020304" pitchFamily="18" charset="0"/>
              </a:rPr>
              <a:t>, a flexible form, rendering and validation library comes handy.</a:t>
            </a:r>
            <a:endParaRPr lang="en-US" dirty="0">
              <a:latin typeface="Century" panose="02040604050505020304" pitchFamily="18" charset="0"/>
            </a:endParaRPr>
          </a:p>
        </p:txBody>
      </p:sp>
    </p:spTree>
    <p:extLst>
      <p:ext uri="{BB962C8B-B14F-4D97-AF65-F5344CB8AC3E}">
        <p14:creationId xmlns:p14="http://schemas.microsoft.com/office/powerpoint/2010/main" val="107289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6EAC8-8C4F-CAC5-D6E1-69EB0D02B4A0}"/>
              </a:ext>
            </a:extLst>
          </p:cNvPr>
          <p:cNvSpPr>
            <a:spLocks noGrp="1"/>
          </p:cNvSpPr>
          <p:nvPr>
            <p:ph idx="1"/>
          </p:nvPr>
        </p:nvSpPr>
        <p:spPr>
          <a:xfrm>
            <a:off x="847024" y="683394"/>
            <a:ext cx="10168848" cy="5412606"/>
          </a:xfrm>
        </p:spPr>
        <p:txBody>
          <a:bodyPr>
            <a:normAutofit/>
          </a:bodyPr>
          <a:lstStyle/>
          <a:p>
            <a:r>
              <a:rPr lang="en-US" sz="2000" b="0" i="0" dirty="0">
                <a:solidFill>
                  <a:schemeClr val="tx1"/>
                </a:solidFill>
                <a:effectLst/>
                <a:latin typeface="Century" panose="02040604050505020304" pitchFamily="18" charset="0"/>
              </a:rPr>
              <a:t>Using </a:t>
            </a:r>
            <a:r>
              <a:rPr lang="en-US" sz="2000" b="1" i="0" dirty="0">
                <a:solidFill>
                  <a:schemeClr val="tx1"/>
                </a:solidFill>
                <a:effectLst/>
                <a:latin typeface="Century" panose="02040604050505020304" pitchFamily="18" charset="0"/>
              </a:rPr>
              <a:t>Flask-WTF</a:t>
            </a:r>
            <a:r>
              <a:rPr lang="en-US" sz="2000" b="0" i="0" dirty="0">
                <a:solidFill>
                  <a:schemeClr val="tx1"/>
                </a:solidFill>
                <a:effectLst/>
                <a:latin typeface="Century" panose="02040604050505020304" pitchFamily="18" charset="0"/>
              </a:rPr>
              <a:t>, we can define the form fields in our Python script and render them using an HTML template. It is also possible to apply validation to the </a:t>
            </a:r>
            <a:r>
              <a:rPr lang="en-US" sz="2000" b="1" i="0" dirty="0">
                <a:solidFill>
                  <a:schemeClr val="tx1"/>
                </a:solidFill>
                <a:effectLst/>
                <a:latin typeface="Century" panose="02040604050505020304" pitchFamily="18" charset="0"/>
              </a:rPr>
              <a:t>WTF</a:t>
            </a:r>
            <a:r>
              <a:rPr lang="en-US" sz="2000" b="0" i="0" dirty="0">
                <a:solidFill>
                  <a:schemeClr val="tx1"/>
                </a:solidFill>
                <a:effectLst/>
                <a:latin typeface="Century" panose="02040604050505020304" pitchFamily="18" charset="0"/>
              </a:rPr>
              <a:t> field.</a:t>
            </a:r>
          </a:p>
          <a:p>
            <a:r>
              <a:rPr lang="en-US" sz="2000" dirty="0">
                <a:solidFill>
                  <a:schemeClr val="tx1"/>
                </a:solidFill>
                <a:latin typeface="Century" panose="02040604050505020304" pitchFamily="18" charset="0"/>
              </a:rPr>
              <a:t>For example, a form containing a text field can be designed as below −</a:t>
            </a:r>
          </a:p>
          <a:p>
            <a:pPr marL="2317120" lvl="8" indent="0">
              <a:buNone/>
            </a:pPr>
            <a:endParaRPr lang="en-US" sz="2000" dirty="0">
              <a:solidFill>
                <a:schemeClr val="tx1"/>
              </a:solidFill>
              <a:latin typeface="Century" panose="02040604050505020304" pitchFamily="18" charset="0"/>
            </a:endParaRPr>
          </a:p>
          <a:p>
            <a:pPr marL="2317120" lvl="8" indent="0">
              <a:buNone/>
            </a:pPr>
            <a:endParaRPr lang="en-US" sz="2000" dirty="0">
              <a:solidFill>
                <a:schemeClr val="tx1"/>
              </a:solidFill>
              <a:latin typeface="Century" panose="02040604050505020304" pitchFamily="18" charset="0"/>
            </a:endParaRPr>
          </a:p>
          <a:p>
            <a:pPr marL="2317120" lvl="8" indent="0">
              <a:buNone/>
            </a:pPr>
            <a:r>
              <a:rPr lang="en-US" sz="2000" dirty="0">
                <a:solidFill>
                  <a:schemeClr val="tx1"/>
                </a:solidFill>
                <a:latin typeface="Century" panose="02040604050505020304" pitchFamily="18" charset="0"/>
              </a:rPr>
              <a:t>from </a:t>
            </a:r>
            <a:r>
              <a:rPr lang="en-US" sz="2000" dirty="0" err="1">
                <a:solidFill>
                  <a:schemeClr val="tx1"/>
                </a:solidFill>
                <a:latin typeface="Century" panose="02040604050505020304" pitchFamily="18" charset="0"/>
              </a:rPr>
              <a:t>flask_wtf</a:t>
            </a:r>
            <a:r>
              <a:rPr lang="en-US" sz="2000" dirty="0">
                <a:solidFill>
                  <a:schemeClr val="tx1"/>
                </a:solidFill>
                <a:latin typeface="Century" panose="02040604050505020304" pitchFamily="18" charset="0"/>
              </a:rPr>
              <a:t> import Form</a:t>
            </a:r>
          </a:p>
          <a:p>
            <a:pPr marL="2317120" lvl="8" indent="0">
              <a:buNone/>
            </a:pPr>
            <a:r>
              <a:rPr lang="en-US" sz="2000" dirty="0">
                <a:solidFill>
                  <a:schemeClr val="tx1"/>
                </a:solidFill>
                <a:latin typeface="Century" panose="02040604050505020304" pitchFamily="18" charset="0"/>
              </a:rPr>
              <a:t>from </a:t>
            </a:r>
            <a:r>
              <a:rPr lang="en-US" sz="2000" dirty="0" err="1">
                <a:solidFill>
                  <a:schemeClr val="tx1"/>
                </a:solidFill>
                <a:latin typeface="Century" panose="02040604050505020304" pitchFamily="18" charset="0"/>
              </a:rPr>
              <a:t>wtforms</a:t>
            </a:r>
            <a:r>
              <a:rPr lang="en-US" sz="2000" dirty="0">
                <a:solidFill>
                  <a:schemeClr val="tx1"/>
                </a:solidFill>
                <a:latin typeface="Century" panose="02040604050505020304" pitchFamily="18" charset="0"/>
              </a:rPr>
              <a:t> import </a:t>
            </a:r>
            <a:r>
              <a:rPr lang="en-US" sz="2000" dirty="0" err="1">
                <a:solidFill>
                  <a:schemeClr val="tx1"/>
                </a:solidFill>
                <a:latin typeface="Century" panose="02040604050505020304" pitchFamily="18" charset="0"/>
              </a:rPr>
              <a:t>TextField</a:t>
            </a:r>
            <a:endParaRPr lang="en-US" sz="2000" dirty="0">
              <a:solidFill>
                <a:schemeClr val="tx1"/>
              </a:solidFill>
              <a:latin typeface="Century" panose="02040604050505020304" pitchFamily="18" charset="0"/>
            </a:endParaRPr>
          </a:p>
          <a:p>
            <a:pPr marL="2317120" lvl="8" indent="0">
              <a:buNone/>
            </a:pPr>
            <a:r>
              <a:rPr lang="en-US" sz="2000" dirty="0">
                <a:solidFill>
                  <a:schemeClr val="tx1"/>
                </a:solidFill>
                <a:latin typeface="Century" panose="02040604050505020304" pitchFamily="18" charset="0"/>
              </a:rPr>
              <a:t>	class </a:t>
            </a:r>
            <a:r>
              <a:rPr lang="en-US" sz="2000" dirty="0" err="1">
                <a:solidFill>
                  <a:schemeClr val="tx1"/>
                </a:solidFill>
                <a:latin typeface="Century" panose="02040604050505020304" pitchFamily="18" charset="0"/>
              </a:rPr>
              <a:t>ContactForm</a:t>
            </a:r>
            <a:r>
              <a:rPr lang="en-US" sz="2000" dirty="0">
                <a:solidFill>
                  <a:schemeClr val="tx1"/>
                </a:solidFill>
                <a:latin typeface="Century" panose="02040604050505020304" pitchFamily="18" charset="0"/>
              </a:rPr>
              <a:t>(Form):</a:t>
            </a:r>
          </a:p>
          <a:p>
            <a:pPr marL="2317120" lvl="8" indent="0">
              <a:buNone/>
            </a:pPr>
            <a:r>
              <a:rPr lang="en-US" sz="2000" dirty="0">
                <a:solidFill>
                  <a:schemeClr val="tx1"/>
                </a:solidFill>
                <a:latin typeface="Century" panose="02040604050505020304" pitchFamily="18" charset="0"/>
              </a:rPr>
              <a:t>	   name = </a:t>
            </a:r>
            <a:r>
              <a:rPr lang="en-US" sz="2000" dirty="0" err="1">
                <a:solidFill>
                  <a:schemeClr val="tx1"/>
                </a:solidFill>
                <a:latin typeface="Century" panose="02040604050505020304" pitchFamily="18" charset="0"/>
              </a:rPr>
              <a:t>TextField</a:t>
            </a:r>
            <a:r>
              <a:rPr lang="en-US" sz="2000" dirty="0">
                <a:solidFill>
                  <a:schemeClr val="tx1"/>
                </a:solidFill>
                <a:latin typeface="Century" panose="02040604050505020304" pitchFamily="18" charset="0"/>
              </a:rPr>
              <a:t>("Name Of Student")</a:t>
            </a:r>
          </a:p>
          <a:p>
            <a:pPr marL="2317120" lvl="8" indent="0">
              <a:buNone/>
            </a:pPr>
            <a:endParaRPr lang="en-US" sz="2000" dirty="0">
              <a:solidFill>
                <a:schemeClr val="tx1"/>
              </a:solidFill>
              <a:latin typeface="Century" panose="02040604050505020304" pitchFamily="18" charset="0"/>
            </a:endParaRPr>
          </a:p>
          <a:p>
            <a:pPr lvl="1"/>
            <a:r>
              <a:rPr lang="en-US" dirty="0" err="1">
                <a:solidFill>
                  <a:schemeClr val="tx1"/>
                </a:solidFill>
                <a:latin typeface="Century" panose="02040604050505020304" pitchFamily="18" charset="0"/>
              </a:rPr>
              <a:t>WTForms</a:t>
            </a:r>
            <a:r>
              <a:rPr lang="en-US" dirty="0">
                <a:solidFill>
                  <a:schemeClr val="tx1"/>
                </a:solidFill>
                <a:latin typeface="Century" panose="02040604050505020304" pitchFamily="18" charset="0"/>
              </a:rPr>
              <a:t> package also contains validator class. It is useful in applying validation to form fields such as </a:t>
            </a:r>
            <a:r>
              <a:rPr lang="en-US" b="1" i="0" dirty="0" err="1">
                <a:solidFill>
                  <a:srgbClr val="000000"/>
                </a:solidFill>
                <a:effectLst/>
                <a:latin typeface="Century" panose="02040604050505020304" pitchFamily="18" charset="0"/>
              </a:rPr>
              <a:t>DataRequired</a:t>
            </a:r>
            <a:r>
              <a:rPr lang="en-US" b="1" i="0" dirty="0">
                <a:solidFill>
                  <a:srgbClr val="000000"/>
                </a:solidFill>
                <a:effectLst/>
                <a:latin typeface="Century" panose="02040604050505020304" pitchFamily="18" charset="0"/>
              </a:rPr>
              <a:t>, </a:t>
            </a:r>
            <a:r>
              <a:rPr lang="en-US" b="1" dirty="0">
                <a:solidFill>
                  <a:srgbClr val="000000"/>
                </a:solidFill>
                <a:latin typeface="Century" panose="02040604050505020304" pitchFamily="18" charset="0"/>
              </a:rPr>
              <a:t>e</a:t>
            </a:r>
            <a:r>
              <a:rPr lang="en-US" b="1" i="0" dirty="0">
                <a:solidFill>
                  <a:srgbClr val="000000"/>
                </a:solidFill>
                <a:effectLst/>
                <a:latin typeface="Century" panose="02040604050505020304" pitchFamily="18" charset="0"/>
              </a:rPr>
              <a:t>mail, length</a:t>
            </a:r>
            <a:r>
              <a:rPr lang="en-US" b="1" dirty="0">
                <a:solidFill>
                  <a:srgbClr val="000000"/>
                </a:solidFill>
                <a:latin typeface="Century" panose="02040604050505020304" pitchFamily="18" charset="0"/>
              </a:rPr>
              <a:t>, </a:t>
            </a:r>
            <a:r>
              <a:rPr lang="en-US" b="1" i="0" dirty="0">
                <a:solidFill>
                  <a:srgbClr val="000000"/>
                </a:solidFill>
                <a:effectLst/>
                <a:latin typeface="Century" panose="02040604050505020304" pitchFamily="18" charset="0"/>
              </a:rPr>
              <a:t>etc.</a:t>
            </a:r>
            <a:endParaRPr lang="en-US" dirty="0">
              <a:solidFill>
                <a:schemeClr val="tx1"/>
              </a:solidFill>
              <a:latin typeface="Century" panose="02040604050505020304" pitchFamily="18" charset="0"/>
            </a:endParaRPr>
          </a:p>
        </p:txBody>
      </p:sp>
    </p:spTree>
    <p:extLst>
      <p:ext uri="{BB962C8B-B14F-4D97-AF65-F5344CB8AC3E}">
        <p14:creationId xmlns:p14="http://schemas.microsoft.com/office/powerpoint/2010/main" val="159433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6EEA-6CFF-4284-B2BD-56C052FAA4D8}"/>
              </a:ext>
            </a:extLst>
          </p:cNvPr>
          <p:cNvSpPr>
            <a:spLocks noGrp="1"/>
          </p:cNvSpPr>
          <p:nvPr>
            <p:ph type="title"/>
          </p:nvPr>
        </p:nvSpPr>
        <p:spPr>
          <a:xfrm>
            <a:off x="3113070" y="71920"/>
            <a:ext cx="4134753" cy="775104"/>
          </a:xfrm>
        </p:spPr>
        <p:txBody>
          <a:bodyPr>
            <a:normAutofit fontScale="90000"/>
          </a:bodyPr>
          <a:lstStyle/>
          <a:p>
            <a:r>
              <a:rPr lang="en-US" sz="6000" b="1" dirty="0">
                <a:solidFill>
                  <a:srgbClr val="00B050"/>
                </a:solidFill>
                <a:latin typeface="Gabriola" panose="04040605051002020D02" pitchFamily="82" charset="0"/>
                <a:cs typeface="Times New Roman" panose="02020603050405020304" pitchFamily="18" charset="0"/>
              </a:rPr>
              <a:t>Screenshots</a:t>
            </a:r>
            <a:endParaRPr lang="en-IN" dirty="0">
              <a:solidFill>
                <a:srgbClr val="00B050"/>
              </a:solidFill>
              <a:latin typeface="Gabriola" panose="04040605051002020D02" pitchFamily="82"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FB81AAF-8356-1142-6EC1-61B87A3DCE4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EA1EC947-E29A-8BB2-7DC6-899C2FF1E3C6}"/>
              </a:ext>
            </a:extLst>
          </p:cNvPr>
          <p:cNvPicPr>
            <a:picLocks noChangeAspect="1"/>
          </p:cNvPicPr>
          <p:nvPr/>
        </p:nvPicPr>
        <p:blipFill rotWithShape="1">
          <a:blip r:embed="rId2"/>
          <a:srcRect l="20477" t="3649" r="20365" b="22098"/>
          <a:stretch/>
        </p:blipFill>
        <p:spPr>
          <a:xfrm>
            <a:off x="22338" y="964165"/>
            <a:ext cx="7732536" cy="5821916"/>
          </a:xfrm>
          <a:prstGeom prst="rect">
            <a:avLst/>
          </a:prstGeom>
        </p:spPr>
      </p:pic>
      <p:sp>
        <p:nvSpPr>
          <p:cNvPr id="10" name="Rectangle 9">
            <a:extLst>
              <a:ext uri="{FF2B5EF4-FFF2-40B4-BE49-F238E27FC236}">
                <a16:creationId xmlns:a16="http://schemas.microsoft.com/office/drawing/2014/main" id="{68A69F5A-9229-2BB7-D1A2-8C5945350C27}"/>
              </a:ext>
            </a:extLst>
          </p:cNvPr>
          <p:cNvSpPr/>
          <p:nvPr/>
        </p:nvSpPr>
        <p:spPr>
          <a:xfrm>
            <a:off x="7754875" y="964165"/>
            <a:ext cx="3505602" cy="58219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Screenshot aside shows template named “import.html”</a:t>
            </a:r>
          </a:p>
          <a:p>
            <a:pPr algn="ctr"/>
            <a:r>
              <a:rPr lang="en-US" dirty="0"/>
              <a:t>This template extends every html page which requires similar data or page structure.</a:t>
            </a:r>
          </a:p>
          <a:p>
            <a:pPr algn="ctr"/>
            <a:endParaRPr lang="en-US" dirty="0"/>
          </a:p>
          <a:p>
            <a:pPr algn="ctr"/>
            <a:r>
              <a:rPr lang="en-US" dirty="0"/>
              <a:t> Here, ‘{% block content %}’ is used to provide content which is different for all web pages. </a:t>
            </a:r>
          </a:p>
        </p:txBody>
      </p:sp>
    </p:spTree>
    <p:extLst>
      <p:ext uri="{BB962C8B-B14F-4D97-AF65-F5344CB8AC3E}">
        <p14:creationId xmlns:p14="http://schemas.microsoft.com/office/powerpoint/2010/main" val="2619197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DBAB-FF18-4DAC-B5A7-BA7C4F39DC5E}"/>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C9C23F13-C58F-9B78-F099-2C9F4D804373}"/>
              </a:ext>
            </a:extLst>
          </p:cNvPr>
          <p:cNvPicPr>
            <a:picLocks noChangeAspect="1"/>
          </p:cNvPicPr>
          <p:nvPr/>
        </p:nvPicPr>
        <p:blipFill rotWithShape="1">
          <a:blip r:embed="rId2"/>
          <a:srcRect l="21068" t="7790" r="19017" b="21798"/>
          <a:stretch/>
        </p:blipFill>
        <p:spPr>
          <a:xfrm>
            <a:off x="0" y="0"/>
            <a:ext cx="9360350" cy="6858000"/>
          </a:xfrm>
          <a:prstGeom prst="rect">
            <a:avLst/>
          </a:prstGeom>
        </p:spPr>
      </p:pic>
      <p:sp>
        <p:nvSpPr>
          <p:cNvPr id="10" name="Rectangle 9">
            <a:extLst>
              <a:ext uri="{FF2B5EF4-FFF2-40B4-BE49-F238E27FC236}">
                <a16:creationId xmlns:a16="http://schemas.microsoft.com/office/drawing/2014/main" id="{04427713-3F71-E8C2-9294-067638BDA086}"/>
              </a:ext>
            </a:extLst>
          </p:cNvPr>
          <p:cNvSpPr/>
          <p:nvPr/>
        </p:nvSpPr>
        <p:spPr>
          <a:xfrm>
            <a:off x="8054939" y="1"/>
            <a:ext cx="323636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Imports required to run application smoothly on WSGI Server.</a:t>
            </a:r>
          </a:p>
        </p:txBody>
      </p:sp>
    </p:spTree>
    <p:extLst>
      <p:ext uri="{BB962C8B-B14F-4D97-AF65-F5344CB8AC3E}">
        <p14:creationId xmlns:p14="http://schemas.microsoft.com/office/powerpoint/2010/main" val="638964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5E7D-BF59-405B-BD6D-3282F32D309B}"/>
              </a:ext>
            </a:extLst>
          </p:cNvPr>
          <p:cNvSpPr>
            <a:spLocks noGrp="1"/>
          </p:cNvSpPr>
          <p:nvPr>
            <p:ph type="title"/>
          </p:nvPr>
        </p:nvSpPr>
        <p:spPr>
          <a:xfrm>
            <a:off x="2300438" y="86627"/>
            <a:ext cx="7748337" cy="808522"/>
          </a:xfrm>
        </p:spPr>
        <p:txBody>
          <a:bodyPr>
            <a:normAutofit fontScale="90000"/>
          </a:bodyPr>
          <a:lstStyle/>
          <a:p>
            <a:br>
              <a:rPr lang="en-US" dirty="0"/>
            </a:br>
            <a:br>
              <a:rPr lang="en-US" dirty="0"/>
            </a:br>
            <a:br>
              <a:rPr lang="en-US" dirty="0"/>
            </a:br>
            <a:br>
              <a:rPr lang="en-US" dirty="0"/>
            </a:br>
            <a:br>
              <a:rPr lang="en-US" dirty="0"/>
            </a:br>
            <a:br>
              <a:rPr lang="en-US" dirty="0"/>
            </a:br>
            <a:r>
              <a:rPr lang="en-US" dirty="0"/>
              <a:t>Implementation</a:t>
            </a:r>
            <a:endParaRPr lang="en-IN" dirty="0"/>
          </a:p>
        </p:txBody>
      </p:sp>
      <p:pic>
        <p:nvPicPr>
          <p:cNvPr id="7" name="Content Placeholder 6">
            <a:extLst>
              <a:ext uri="{FF2B5EF4-FFF2-40B4-BE49-F238E27FC236}">
                <a16:creationId xmlns:a16="http://schemas.microsoft.com/office/drawing/2014/main" id="{77E201DC-675A-47C0-924B-1D74693266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5"/>
          <a:stretch/>
        </p:blipFill>
        <p:spPr>
          <a:xfrm>
            <a:off x="657113" y="895148"/>
            <a:ext cx="10373896" cy="5825691"/>
          </a:xfrm>
        </p:spPr>
      </p:pic>
    </p:spTree>
    <p:extLst>
      <p:ext uri="{BB962C8B-B14F-4D97-AF65-F5344CB8AC3E}">
        <p14:creationId xmlns:p14="http://schemas.microsoft.com/office/powerpoint/2010/main" val="3296644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707B9-4B2C-4645-A26C-ED6552426ECC}"/>
              </a:ext>
            </a:extLst>
          </p:cNvPr>
          <p:cNvPicPr>
            <a:picLocks noChangeAspect="1"/>
          </p:cNvPicPr>
          <p:nvPr/>
        </p:nvPicPr>
        <p:blipFill rotWithShape="1">
          <a:blip r:embed="rId3">
            <a:extLst>
              <a:ext uri="{28A0092B-C50C-407E-A947-70E740481C1C}">
                <a14:useLocalDpi xmlns:a14="http://schemas.microsoft.com/office/drawing/2010/main" val="0"/>
              </a:ext>
            </a:extLst>
          </a:blip>
          <a:srcRect l="19737" t="31228" r="38184" b="15509"/>
          <a:stretch/>
        </p:blipFill>
        <p:spPr>
          <a:xfrm>
            <a:off x="0" y="1"/>
            <a:ext cx="12192000" cy="6858000"/>
          </a:xfrm>
          <a:prstGeom prst="rect">
            <a:avLst/>
          </a:prstGeom>
        </p:spPr>
      </p:pic>
    </p:spTree>
    <p:extLst>
      <p:ext uri="{BB962C8B-B14F-4D97-AF65-F5344CB8AC3E}">
        <p14:creationId xmlns:p14="http://schemas.microsoft.com/office/powerpoint/2010/main" val="8339314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C0C1-7651-4495-A319-68A7E66E7676}"/>
              </a:ext>
            </a:extLst>
          </p:cNvPr>
          <p:cNvSpPr>
            <a:spLocks noGrp="1"/>
          </p:cNvSpPr>
          <p:nvPr>
            <p:ph type="title"/>
          </p:nvPr>
        </p:nvSpPr>
        <p:spPr>
          <a:xfrm>
            <a:off x="913795" y="678094"/>
            <a:ext cx="10353762" cy="1096278"/>
          </a:xfrm>
        </p:spPr>
        <p:txBody>
          <a:bodyPr>
            <a:normAutofit/>
          </a:bodyPr>
          <a:lstStyle/>
          <a:p>
            <a:pPr algn="ctr"/>
            <a:r>
              <a:rPr lang="en-US" sz="6000" b="1" dirty="0">
                <a:latin typeface="Gabriola" panose="04040605051002020D02" pitchFamily="82" charset="0"/>
                <a:cs typeface="Times New Roman" panose="02020603050405020304" pitchFamily="18" charset="0"/>
              </a:rPr>
              <a:t>Project Overview</a:t>
            </a:r>
            <a:endParaRPr lang="en-IN" sz="5400" b="1" dirty="0">
              <a:latin typeface="Gabriola" panose="04040605051002020D02" pitchFamily="82" charset="0"/>
            </a:endParaRPr>
          </a:p>
        </p:txBody>
      </p:sp>
      <p:sp>
        <p:nvSpPr>
          <p:cNvPr id="3" name="Content Placeholder 2">
            <a:extLst>
              <a:ext uri="{FF2B5EF4-FFF2-40B4-BE49-F238E27FC236}">
                <a16:creationId xmlns:a16="http://schemas.microsoft.com/office/drawing/2014/main" id="{B1AC5B60-2901-49E2-90C9-C75FEEB14640}"/>
              </a:ext>
            </a:extLst>
          </p:cNvPr>
          <p:cNvSpPr>
            <a:spLocks noGrp="1"/>
          </p:cNvSpPr>
          <p:nvPr>
            <p:ph idx="1"/>
          </p:nvPr>
        </p:nvSpPr>
        <p:spPr>
          <a:xfrm>
            <a:off x="1058873" y="1672598"/>
            <a:ext cx="10063606" cy="4061452"/>
          </a:xfrm>
        </p:spPr>
        <p:txBody>
          <a:bodyPr>
            <a:normAutofit/>
          </a:bodyPr>
          <a:lstStyle/>
          <a:p>
            <a:endParaRPr lang="en-US" dirty="0"/>
          </a:p>
          <a:p>
            <a:pPr marL="494100" indent="-457200">
              <a:buFont typeface="Wingdings" panose="05000000000000000000" pitchFamily="2" charset="2"/>
              <a:buChar char="q"/>
            </a:pPr>
            <a:r>
              <a:rPr lang="en-US" sz="2800" dirty="0">
                <a:solidFill>
                  <a:schemeClr val="tx1"/>
                </a:solidFill>
                <a:latin typeface="Century" panose="02040604050505020304" pitchFamily="18" charset="0"/>
              </a:rPr>
              <a:t>Plant diseases and is one kind of natural disasters that effect the normal growth of plants and even cause plant death .</a:t>
            </a:r>
          </a:p>
          <a:p>
            <a:pPr marL="494100" indent="-457200">
              <a:buFont typeface="Wingdings" panose="05000000000000000000" pitchFamily="2" charset="2"/>
              <a:buChar char="q"/>
            </a:pPr>
            <a:r>
              <a:rPr lang="en-US" sz="2800" dirty="0">
                <a:solidFill>
                  <a:schemeClr val="tx1"/>
                </a:solidFill>
                <a:latin typeface="Century" panose="02040604050505020304" pitchFamily="18" charset="0"/>
              </a:rPr>
              <a:t>This project will not only help in predicting  disease suffered by plant but it will also act as an interactive web application .In this way, prediction of plant disease will become faster as compared to basic laboratory methods.</a:t>
            </a:r>
          </a:p>
          <a:p>
            <a:pPr marL="36900" indent="0">
              <a:buNone/>
            </a:pPr>
            <a:endParaRPr lang="en-IN" sz="2800" dirty="0"/>
          </a:p>
        </p:txBody>
      </p:sp>
    </p:spTree>
    <p:extLst>
      <p:ext uri="{BB962C8B-B14F-4D97-AF65-F5344CB8AC3E}">
        <p14:creationId xmlns:p14="http://schemas.microsoft.com/office/powerpoint/2010/main" val="274677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427D-7F43-4475-9663-07F6C976E97A}"/>
              </a:ext>
            </a:extLst>
          </p:cNvPr>
          <p:cNvSpPr>
            <a:spLocks noGrp="1"/>
          </p:cNvSpPr>
          <p:nvPr>
            <p:ph type="title"/>
          </p:nvPr>
        </p:nvSpPr>
        <p:spPr>
          <a:xfrm>
            <a:off x="1854200" y="558800"/>
            <a:ext cx="9213563" cy="1009314"/>
          </a:xfrm>
        </p:spPr>
        <p:txBody>
          <a:bodyPr/>
          <a:lstStyle/>
          <a:p>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22E93E-1044-41AE-844C-020680EB4F48}"/>
              </a:ext>
            </a:extLst>
          </p:cNvPr>
          <p:cNvSpPr>
            <a:spLocks noGrp="1"/>
          </p:cNvSpPr>
          <p:nvPr>
            <p:ph idx="1"/>
          </p:nvPr>
        </p:nvSpPr>
        <p:spPr>
          <a:xfrm>
            <a:off x="1854200" y="1384300"/>
            <a:ext cx="9005519" cy="3495264"/>
          </a:xfrm>
        </p:spPr>
        <p:txBody>
          <a:bodyPr>
            <a:normAutofit/>
          </a:bodyPr>
          <a:lstStyle/>
          <a:p>
            <a:pPr marL="36900" indent="0">
              <a:buNone/>
            </a:pPr>
            <a:endParaRPr lang="en-US" sz="2200" dirty="0"/>
          </a:p>
        </p:txBody>
      </p:sp>
      <p:pic>
        <p:nvPicPr>
          <p:cNvPr id="2052" name="Picture 4">
            <a:extLst>
              <a:ext uri="{FF2B5EF4-FFF2-40B4-BE49-F238E27FC236}">
                <a16:creationId xmlns:a16="http://schemas.microsoft.com/office/drawing/2014/main" id="{AD3B8A4B-A850-4CA3-8DD6-E0A98D98A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53" y="610648"/>
            <a:ext cx="11193294" cy="433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16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BA5F2-F89A-4B88-9AA3-4D73650EBF30}"/>
              </a:ext>
            </a:extLst>
          </p:cNvPr>
          <p:cNvSpPr>
            <a:spLocks noGrp="1"/>
          </p:cNvSpPr>
          <p:nvPr>
            <p:ph idx="1"/>
          </p:nvPr>
        </p:nvSpPr>
        <p:spPr>
          <a:xfrm>
            <a:off x="10648" y="1375863"/>
            <a:ext cx="12181352" cy="5575353"/>
          </a:xfrm>
        </p:spPr>
        <p:txBody>
          <a:bodyPr/>
          <a:lstStyle/>
          <a:p>
            <a:pPr marL="36900" indent="0">
              <a:buNone/>
            </a:pPr>
            <a:r>
              <a:rPr lang="en-US" dirty="0"/>
              <a:t> </a:t>
            </a:r>
            <a:endParaRPr lang="en-IN" dirty="0"/>
          </a:p>
        </p:txBody>
      </p:sp>
      <p:pic>
        <p:nvPicPr>
          <p:cNvPr id="7" name="Picture 6">
            <a:extLst>
              <a:ext uri="{FF2B5EF4-FFF2-40B4-BE49-F238E27FC236}">
                <a16:creationId xmlns:a16="http://schemas.microsoft.com/office/drawing/2014/main" id="{121A1DE9-713C-4B54-8C07-D326141268B3}"/>
              </a:ext>
            </a:extLst>
          </p:cNvPr>
          <p:cNvPicPr>
            <a:picLocks noChangeAspect="1"/>
          </p:cNvPicPr>
          <p:nvPr/>
        </p:nvPicPr>
        <p:blipFill rotWithShape="1">
          <a:blip r:embed="rId2">
            <a:extLst>
              <a:ext uri="{28A0092B-C50C-407E-A947-70E740481C1C}">
                <a14:useLocalDpi xmlns:a14="http://schemas.microsoft.com/office/drawing/2010/main" val="0"/>
              </a:ext>
            </a:extLst>
          </a:blip>
          <a:srcRect l="14088" t="11218" r="1090" b="16040"/>
          <a:stretch/>
        </p:blipFill>
        <p:spPr>
          <a:xfrm>
            <a:off x="361949" y="276225"/>
            <a:ext cx="5662283" cy="3276600"/>
          </a:xfrm>
          <a:prstGeom prst="rect">
            <a:avLst/>
          </a:prstGeom>
        </p:spPr>
      </p:pic>
      <p:pic>
        <p:nvPicPr>
          <p:cNvPr id="6" name="Picture 5">
            <a:extLst>
              <a:ext uri="{FF2B5EF4-FFF2-40B4-BE49-F238E27FC236}">
                <a16:creationId xmlns:a16="http://schemas.microsoft.com/office/drawing/2014/main" id="{A5D12F4A-D29D-4367-9D97-CF219C11CDEE}"/>
              </a:ext>
            </a:extLst>
          </p:cNvPr>
          <p:cNvPicPr>
            <a:picLocks noChangeAspect="1"/>
          </p:cNvPicPr>
          <p:nvPr/>
        </p:nvPicPr>
        <p:blipFill rotWithShape="1">
          <a:blip r:embed="rId3">
            <a:extLst>
              <a:ext uri="{28A0092B-C50C-407E-A947-70E740481C1C}">
                <a14:useLocalDpi xmlns:a14="http://schemas.microsoft.com/office/drawing/2010/main" val="0"/>
              </a:ext>
            </a:extLst>
          </a:blip>
          <a:srcRect l="13475" t="10031" b="17414"/>
          <a:stretch/>
        </p:blipFill>
        <p:spPr>
          <a:xfrm>
            <a:off x="5676900" y="3487014"/>
            <a:ext cx="6270780" cy="3094761"/>
          </a:xfrm>
          <a:prstGeom prst="rect">
            <a:avLst/>
          </a:prstGeom>
        </p:spPr>
      </p:pic>
      <p:sp>
        <p:nvSpPr>
          <p:cNvPr id="4" name="Rectangle 3">
            <a:extLst>
              <a:ext uri="{FF2B5EF4-FFF2-40B4-BE49-F238E27FC236}">
                <a16:creationId xmlns:a16="http://schemas.microsoft.com/office/drawing/2014/main" id="{DDAC03E9-FF47-4E91-960D-413C97F5DB93}"/>
              </a:ext>
            </a:extLst>
          </p:cNvPr>
          <p:cNvSpPr/>
          <p:nvPr/>
        </p:nvSpPr>
        <p:spPr>
          <a:xfrm>
            <a:off x="6840907" y="1580050"/>
            <a:ext cx="3609975" cy="894250"/>
          </a:xfrm>
          <a:prstGeom prst="rect">
            <a:avLst/>
          </a:prstGeom>
          <a:solidFill>
            <a:schemeClr val="accent4">
              <a:lumMod val="20000"/>
              <a:lumOff val="80000"/>
            </a:schemeClr>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Leaf of Diseased Bell-Pepper Plant</a:t>
            </a:r>
          </a:p>
        </p:txBody>
      </p:sp>
      <p:sp>
        <p:nvSpPr>
          <p:cNvPr id="5" name="Rectangle 4">
            <a:extLst>
              <a:ext uri="{FF2B5EF4-FFF2-40B4-BE49-F238E27FC236}">
                <a16:creationId xmlns:a16="http://schemas.microsoft.com/office/drawing/2014/main" id="{2359133F-06EF-4932-BA94-31A01EF2A6F7}"/>
              </a:ext>
            </a:extLst>
          </p:cNvPr>
          <p:cNvSpPr/>
          <p:nvPr/>
        </p:nvSpPr>
        <p:spPr>
          <a:xfrm>
            <a:off x="1190625" y="4914900"/>
            <a:ext cx="3724275" cy="819150"/>
          </a:xfrm>
          <a:prstGeom prst="rect">
            <a:avLst/>
          </a:prstGeom>
          <a:solidFill>
            <a:schemeClr val="accent4">
              <a:lumMod val="20000"/>
              <a:lumOff val="80000"/>
            </a:schemeClr>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 of Healthy Bell-Pepper Plant</a:t>
            </a:r>
          </a:p>
        </p:txBody>
      </p:sp>
      <p:sp>
        <p:nvSpPr>
          <p:cNvPr id="9" name="Arrow: Right 8">
            <a:extLst>
              <a:ext uri="{FF2B5EF4-FFF2-40B4-BE49-F238E27FC236}">
                <a16:creationId xmlns:a16="http://schemas.microsoft.com/office/drawing/2014/main" id="{8934F05C-9A6B-4E85-B423-2B8368C2B3D9}"/>
              </a:ext>
            </a:extLst>
          </p:cNvPr>
          <p:cNvSpPr/>
          <p:nvPr/>
        </p:nvSpPr>
        <p:spPr>
          <a:xfrm>
            <a:off x="5014912" y="5324475"/>
            <a:ext cx="561975" cy="314325"/>
          </a:xfrm>
          <a:prstGeom prst="rightArrow">
            <a:avLst/>
          </a:prstGeom>
          <a:solidFill>
            <a:srgbClr val="00B0F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Arrow: Left 9">
            <a:extLst>
              <a:ext uri="{FF2B5EF4-FFF2-40B4-BE49-F238E27FC236}">
                <a16:creationId xmlns:a16="http://schemas.microsoft.com/office/drawing/2014/main" id="{AB94DAC5-7C3F-459D-951D-C5D9162733A2}"/>
              </a:ext>
            </a:extLst>
          </p:cNvPr>
          <p:cNvSpPr/>
          <p:nvPr/>
        </p:nvSpPr>
        <p:spPr>
          <a:xfrm>
            <a:off x="6095438" y="1941999"/>
            <a:ext cx="561975" cy="350225"/>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0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6580-B259-4F29-86B3-2CBEC4354970}"/>
              </a:ext>
            </a:extLst>
          </p:cNvPr>
          <p:cNvSpPr>
            <a:spLocks noGrp="1"/>
          </p:cNvSpPr>
          <p:nvPr>
            <p:ph type="title"/>
          </p:nvPr>
        </p:nvSpPr>
        <p:spPr>
          <a:xfrm>
            <a:off x="876075" y="635621"/>
            <a:ext cx="10353762" cy="970450"/>
          </a:xfrm>
        </p:spPr>
        <p:txBody>
          <a:bodyPr/>
          <a:lstStyle/>
          <a:p>
            <a:pPr algn="ctr"/>
            <a:r>
              <a:rPr lang="en-US" dirty="0">
                <a:latin typeface="Javanese Text" panose="02000000000000000000" pitchFamily="2" charset="0"/>
              </a:rPr>
              <a:t>METHODOLOGY</a:t>
            </a:r>
            <a:endParaRPr lang="en-IN" dirty="0">
              <a:latin typeface="Javanese Text" panose="02000000000000000000" pitchFamily="2" charset="0"/>
            </a:endParaRPr>
          </a:p>
        </p:txBody>
      </p:sp>
      <p:sp>
        <p:nvSpPr>
          <p:cNvPr id="3" name="Content Placeholder 2">
            <a:extLst>
              <a:ext uri="{FF2B5EF4-FFF2-40B4-BE49-F238E27FC236}">
                <a16:creationId xmlns:a16="http://schemas.microsoft.com/office/drawing/2014/main" id="{7982DD81-138B-4DC6-AB5F-F865AB537E85}"/>
              </a:ext>
            </a:extLst>
          </p:cNvPr>
          <p:cNvSpPr>
            <a:spLocks noGrp="1"/>
          </p:cNvSpPr>
          <p:nvPr>
            <p:ph idx="1"/>
          </p:nvPr>
        </p:nvSpPr>
        <p:spPr>
          <a:xfrm>
            <a:off x="852791" y="1589134"/>
            <a:ext cx="10353762" cy="4528228"/>
          </a:xfrm>
        </p:spPr>
        <p:txBody>
          <a:bodyPr/>
          <a:lstStyle/>
          <a:p>
            <a:pPr marL="36900" indent="0">
              <a:buNone/>
            </a:pPr>
            <a:r>
              <a:rPr lang="en-US" dirty="0"/>
              <a:t>yes</a:t>
            </a:r>
            <a:endParaRPr lang="en-IN" dirty="0"/>
          </a:p>
        </p:txBody>
      </p:sp>
      <p:sp>
        <p:nvSpPr>
          <p:cNvPr id="4" name="Rectangle 3">
            <a:extLst>
              <a:ext uri="{FF2B5EF4-FFF2-40B4-BE49-F238E27FC236}">
                <a16:creationId xmlns:a16="http://schemas.microsoft.com/office/drawing/2014/main" id="{D8B5A3B6-B03D-42D5-B1A5-323822ADFD44}"/>
              </a:ext>
            </a:extLst>
          </p:cNvPr>
          <p:cNvSpPr/>
          <p:nvPr/>
        </p:nvSpPr>
        <p:spPr>
          <a:xfrm>
            <a:off x="935091" y="1719132"/>
            <a:ext cx="914400" cy="914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Input test Image</a:t>
            </a:r>
            <a:endParaRPr lang="en-IN" sz="1400" dirty="0"/>
          </a:p>
        </p:txBody>
      </p:sp>
      <p:sp>
        <p:nvSpPr>
          <p:cNvPr id="5" name="Arrow: Right 4">
            <a:extLst>
              <a:ext uri="{FF2B5EF4-FFF2-40B4-BE49-F238E27FC236}">
                <a16:creationId xmlns:a16="http://schemas.microsoft.com/office/drawing/2014/main" id="{CFE31C7C-2B36-498A-9AF6-D931D67429C7}"/>
              </a:ext>
            </a:extLst>
          </p:cNvPr>
          <p:cNvSpPr/>
          <p:nvPr/>
        </p:nvSpPr>
        <p:spPr>
          <a:xfrm>
            <a:off x="1870787" y="2082356"/>
            <a:ext cx="472918"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A6198BA7-F3C3-4346-9BAA-21BF827C950B}"/>
              </a:ext>
            </a:extLst>
          </p:cNvPr>
          <p:cNvSpPr/>
          <p:nvPr/>
        </p:nvSpPr>
        <p:spPr>
          <a:xfrm>
            <a:off x="2343705" y="1732449"/>
            <a:ext cx="981343"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Preprocessing</a:t>
            </a:r>
            <a:endParaRPr lang="en-IN" sz="1400" dirty="0"/>
          </a:p>
        </p:txBody>
      </p:sp>
      <p:sp>
        <p:nvSpPr>
          <p:cNvPr id="7" name="Arrow: Right 6">
            <a:extLst>
              <a:ext uri="{FF2B5EF4-FFF2-40B4-BE49-F238E27FC236}">
                <a16:creationId xmlns:a16="http://schemas.microsoft.com/office/drawing/2014/main" id="{B355F81B-F574-4B61-9925-4EABD997C007}"/>
              </a:ext>
            </a:extLst>
          </p:cNvPr>
          <p:cNvSpPr/>
          <p:nvPr/>
        </p:nvSpPr>
        <p:spPr>
          <a:xfrm>
            <a:off x="3340405" y="2082356"/>
            <a:ext cx="664752"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24B2B8F9-F9CD-4672-92E7-5C3BFD087DA1}"/>
              </a:ext>
            </a:extLst>
          </p:cNvPr>
          <p:cNvSpPr/>
          <p:nvPr/>
        </p:nvSpPr>
        <p:spPr>
          <a:xfrm>
            <a:off x="4043624" y="1740343"/>
            <a:ext cx="1256345" cy="9433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Convert to an array for </a:t>
            </a:r>
            <a:r>
              <a:rPr lang="en-US" sz="1400" dirty="0" err="1"/>
              <a:t>comparsion</a:t>
            </a:r>
            <a:endParaRPr lang="en-IN" sz="1400" dirty="0"/>
          </a:p>
        </p:txBody>
      </p:sp>
      <p:sp>
        <p:nvSpPr>
          <p:cNvPr id="13" name="Rectangle 12">
            <a:extLst>
              <a:ext uri="{FF2B5EF4-FFF2-40B4-BE49-F238E27FC236}">
                <a16:creationId xmlns:a16="http://schemas.microsoft.com/office/drawing/2014/main" id="{DA8145E1-5DCA-42CB-A18E-1079D51ADC2B}"/>
              </a:ext>
            </a:extLst>
          </p:cNvPr>
          <p:cNvSpPr/>
          <p:nvPr/>
        </p:nvSpPr>
        <p:spPr>
          <a:xfrm>
            <a:off x="935091" y="3304624"/>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Segregated database</a:t>
            </a:r>
            <a:endParaRPr lang="en-IN" sz="1400" dirty="0"/>
          </a:p>
        </p:txBody>
      </p:sp>
      <p:sp>
        <p:nvSpPr>
          <p:cNvPr id="14" name="Arrow: Right 13">
            <a:extLst>
              <a:ext uri="{FF2B5EF4-FFF2-40B4-BE49-F238E27FC236}">
                <a16:creationId xmlns:a16="http://schemas.microsoft.com/office/drawing/2014/main" id="{A37B4A75-2C77-44DD-BFA1-E9843556D855}"/>
              </a:ext>
            </a:extLst>
          </p:cNvPr>
          <p:cNvSpPr/>
          <p:nvPr/>
        </p:nvSpPr>
        <p:spPr>
          <a:xfrm>
            <a:off x="1870787" y="3672432"/>
            <a:ext cx="539862"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8236647-6CBF-442D-A731-C246D49A5A01}"/>
              </a:ext>
            </a:extLst>
          </p:cNvPr>
          <p:cNvSpPr/>
          <p:nvPr/>
        </p:nvSpPr>
        <p:spPr>
          <a:xfrm>
            <a:off x="2410649" y="3360153"/>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Preprocessing</a:t>
            </a:r>
            <a:endParaRPr lang="en-IN" sz="1400" dirty="0"/>
          </a:p>
        </p:txBody>
      </p:sp>
      <p:sp>
        <p:nvSpPr>
          <p:cNvPr id="16" name="Arrow: Right 15">
            <a:extLst>
              <a:ext uri="{FF2B5EF4-FFF2-40B4-BE49-F238E27FC236}">
                <a16:creationId xmlns:a16="http://schemas.microsoft.com/office/drawing/2014/main" id="{339C92D6-1FF5-4C02-BC7A-E28C87F918CB}"/>
              </a:ext>
            </a:extLst>
          </p:cNvPr>
          <p:cNvSpPr/>
          <p:nvPr/>
        </p:nvSpPr>
        <p:spPr>
          <a:xfrm>
            <a:off x="3363564" y="3672432"/>
            <a:ext cx="641593"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4E3FEDF-D0C1-41CC-9346-A7D0B688F10C}"/>
              </a:ext>
            </a:extLst>
          </p:cNvPr>
          <p:cNvSpPr/>
          <p:nvPr/>
        </p:nvSpPr>
        <p:spPr>
          <a:xfrm>
            <a:off x="4043624" y="3323031"/>
            <a:ext cx="1064041"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Training model using CNN</a:t>
            </a:r>
            <a:endParaRPr lang="en-IN" sz="1400" dirty="0"/>
          </a:p>
        </p:txBody>
      </p:sp>
      <p:sp>
        <p:nvSpPr>
          <p:cNvPr id="19" name="Arrow: Right 18">
            <a:extLst>
              <a:ext uri="{FF2B5EF4-FFF2-40B4-BE49-F238E27FC236}">
                <a16:creationId xmlns:a16="http://schemas.microsoft.com/office/drawing/2014/main" id="{50487A74-0442-48EA-9A2A-AA9F6C91B61A}"/>
              </a:ext>
            </a:extLst>
          </p:cNvPr>
          <p:cNvSpPr/>
          <p:nvPr/>
        </p:nvSpPr>
        <p:spPr>
          <a:xfrm>
            <a:off x="5167405" y="3672432"/>
            <a:ext cx="606317" cy="167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65718328-0876-4E65-95F4-EE3432EBC092}"/>
              </a:ext>
            </a:extLst>
          </p:cNvPr>
          <p:cNvSpPr/>
          <p:nvPr/>
        </p:nvSpPr>
        <p:spPr>
          <a:xfrm>
            <a:off x="5773722" y="3339499"/>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CNN based </a:t>
            </a:r>
            <a:r>
              <a:rPr lang="en-US" sz="1400" dirty="0" err="1"/>
              <a:t>classsification</a:t>
            </a:r>
            <a:endParaRPr lang="en-IN" sz="1400" dirty="0"/>
          </a:p>
        </p:txBody>
      </p:sp>
      <p:sp>
        <p:nvSpPr>
          <p:cNvPr id="24" name="Arrow: Bent-Up 23">
            <a:extLst>
              <a:ext uri="{FF2B5EF4-FFF2-40B4-BE49-F238E27FC236}">
                <a16:creationId xmlns:a16="http://schemas.microsoft.com/office/drawing/2014/main" id="{4A55F331-0172-43AC-86E6-04F947C7EFB6}"/>
              </a:ext>
            </a:extLst>
          </p:cNvPr>
          <p:cNvSpPr/>
          <p:nvPr/>
        </p:nvSpPr>
        <p:spPr>
          <a:xfrm flipV="1">
            <a:off x="5967956" y="1964054"/>
            <a:ext cx="373377" cy="128055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Minus Sign 24">
            <a:extLst>
              <a:ext uri="{FF2B5EF4-FFF2-40B4-BE49-F238E27FC236}">
                <a16:creationId xmlns:a16="http://schemas.microsoft.com/office/drawing/2014/main" id="{E6BC5FB7-C10E-49F8-86B7-803065AED688}"/>
              </a:ext>
            </a:extLst>
          </p:cNvPr>
          <p:cNvSpPr/>
          <p:nvPr/>
        </p:nvSpPr>
        <p:spPr>
          <a:xfrm>
            <a:off x="5167405" y="1800225"/>
            <a:ext cx="1277209" cy="4254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C54959BF-D6F9-4149-A927-8BA99482428C}"/>
              </a:ext>
            </a:extLst>
          </p:cNvPr>
          <p:cNvSpPr/>
          <p:nvPr/>
        </p:nvSpPr>
        <p:spPr>
          <a:xfrm>
            <a:off x="6725340" y="3672432"/>
            <a:ext cx="866841" cy="188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Diamond 26">
            <a:extLst>
              <a:ext uri="{FF2B5EF4-FFF2-40B4-BE49-F238E27FC236}">
                <a16:creationId xmlns:a16="http://schemas.microsoft.com/office/drawing/2014/main" id="{A9DC0A43-C471-4BF1-98F0-318549631F40}"/>
              </a:ext>
            </a:extLst>
          </p:cNvPr>
          <p:cNvSpPr/>
          <p:nvPr/>
        </p:nvSpPr>
        <p:spPr>
          <a:xfrm>
            <a:off x="7629399" y="3100497"/>
            <a:ext cx="1425823" cy="1293949"/>
          </a:xfrm>
          <a:prstGeom prst="diamon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Defect</a:t>
            </a:r>
            <a:endParaRPr lang="en-IN" sz="1400" dirty="0"/>
          </a:p>
        </p:txBody>
      </p:sp>
      <p:sp>
        <p:nvSpPr>
          <p:cNvPr id="28" name="Arrow: Up 27">
            <a:extLst>
              <a:ext uri="{FF2B5EF4-FFF2-40B4-BE49-F238E27FC236}">
                <a16:creationId xmlns:a16="http://schemas.microsoft.com/office/drawing/2014/main" id="{787795D4-9100-4553-9784-85A4A2AB6241}"/>
              </a:ext>
            </a:extLst>
          </p:cNvPr>
          <p:cNvSpPr/>
          <p:nvPr/>
        </p:nvSpPr>
        <p:spPr>
          <a:xfrm>
            <a:off x="8197495" y="2597635"/>
            <a:ext cx="293307" cy="5118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A841B73-6465-4F90-B757-2A9D8970C65D}"/>
              </a:ext>
            </a:extLst>
          </p:cNvPr>
          <p:cNvSpPr/>
          <p:nvPr/>
        </p:nvSpPr>
        <p:spPr>
          <a:xfrm>
            <a:off x="7757253" y="1644627"/>
            <a:ext cx="1170113" cy="9433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Healthy</a:t>
            </a:r>
            <a:endParaRPr lang="en-IN" sz="1400" dirty="0"/>
          </a:p>
        </p:txBody>
      </p:sp>
      <p:sp>
        <p:nvSpPr>
          <p:cNvPr id="30" name="Rectangle 29">
            <a:extLst>
              <a:ext uri="{FF2B5EF4-FFF2-40B4-BE49-F238E27FC236}">
                <a16:creationId xmlns:a16="http://schemas.microsoft.com/office/drawing/2014/main" id="{D879D4D4-FAD1-4447-A2F3-D4ABC35A7C45}"/>
              </a:ext>
            </a:extLst>
          </p:cNvPr>
          <p:cNvSpPr/>
          <p:nvPr/>
        </p:nvSpPr>
        <p:spPr>
          <a:xfrm>
            <a:off x="7629399" y="4918227"/>
            <a:ext cx="1425823" cy="997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Display disease name</a:t>
            </a:r>
            <a:endParaRPr lang="en-IN" sz="1400" dirty="0"/>
          </a:p>
        </p:txBody>
      </p:sp>
      <p:sp>
        <p:nvSpPr>
          <p:cNvPr id="32" name="Arrow: Down 31">
            <a:extLst>
              <a:ext uri="{FF2B5EF4-FFF2-40B4-BE49-F238E27FC236}">
                <a16:creationId xmlns:a16="http://schemas.microsoft.com/office/drawing/2014/main" id="{AD1070CE-3813-4CBD-A6BB-2598A60D2B99}"/>
              </a:ext>
            </a:extLst>
          </p:cNvPr>
          <p:cNvSpPr/>
          <p:nvPr/>
        </p:nvSpPr>
        <p:spPr>
          <a:xfrm>
            <a:off x="8197495" y="4394446"/>
            <a:ext cx="293307" cy="5237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B496A62C-94BA-4268-A920-0ABB350B51FC}"/>
              </a:ext>
            </a:extLst>
          </p:cNvPr>
          <p:cNvSpPr/>
          <p:nvPr/>
        </p:nvSpPr>
        <p:spPr>
          <a:xfrm>
            <a:off x="7545416" y="4253899"/>
            <a:ext cx="736062" cy="626868"/>
          </a:xfrm>
          <a:prstGeom prst="ellipse">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Yes</a:t>
            </a:r>
            <a:endParaRPr lang="en-IN" dirty="0"/>
          </a:p>
        </p:txBody>
      </p:sp>
      <p:sp>
        <p:nvSpPr>
          <p:cNvPr id="34" name="Oval 33">
            <a:extLst>
              <a:ext uri="{FF2B5EF4-FFF2-40B4-BE49-F238E27FC236}">
                <a16:creationId xmlns:a16="http://schemas.microsoft.com/office/drawing/2014/main" id="{4554CDCE-6D6C-4F82-B0E8-B5CB3DBF35A3}"/>
              </a:ext>
            </a:extLst>
          </p:cNvPr>
          <p:cNvSpPr/>
          <p:nvPr/>
        </p:nvSpPr>
        <p:spPr>
          <a:xfrm>
            <a:off x="7412416" y="2591969"/>
            <a:ext cx="1032346" cy="715503"/>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No</a:t>
            </a:r>
            <a:endParaRPr lang="en-IN" dirty="0"/>
          </a:p>
        </p:txBody>
      </p:sp>
      <p:sp>
        <p:nvSpPr>
          <p:cNvPr id="35" name="Rectangle 34">
            <a:extLst>
              <a:ext uri="{FF2B5EF4-FFF2-40B4-BE49-F238E27FC236}">
                <a16:creationId xmlns:a16="http://schemas.microsoft.com/office/drawing/2014/main" id="{AB510CFE-1635-4C12-86E2-25332E7769F7}"/>
              </a:ext>
            </a:extLst>
          </p:cNvPr>
          <p:cNvSpPr/>
          <p:nvPr/>
        </p:nvSpPr>
        <p:spPr>
          <a:xfrm>
            <a:off x="2689934" y="5069149"/>
            <a:ext cx="4035406" cy="76347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US" sz="1600" dirty="0"/>
              <a:t>Flowchart for disease detection</a:t>
            </a:r>
            <a:endParaRPr lang="en-IN" sz="1600" dirty="0"/>
          </a:p>
        </p:txBody>
      </p:sp>
    </p:spTree>
    <p:extLst>
      <p:ext uri="{BB962C8B-B14F-4D97-AF65-F5344CB8AC3E}">
        <p14:creationId xmlns:p14="http://schemas.microsoft.com/office/powerpoint/2010/main" val="147598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341A-DE17-41F1-9BCD-07AAD44511DC}"/>
              </a:ext>
            </a:extLst>
          </p:cNvPr>
          <p:cNvSpPr>
            <a:spLocks noGrp="1"/>
          </p:cNvSpPr>
          <p:nvPr>
            <p:ph type="title"/>
          </p:nvPr>
        </p:nvSpPr>
        <p:spPr>
          <a:xfrm>
            <a:off x="7806088" y="1001026"/>
            <a:ext cx="3821230" cy="44757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Image classification </a:t>
            </a:r>
          </a:p>
        </p:txBody>
      </p:sp>
      <p:pic>
        <p:nvPicPr>
          <p:cNvPr id="5" name="Content Placeholder 4">
            <a:extLst>
              <a:ext uri="{FF2B5EF4-FFF2-40B4-BE49-F238E27FC236}">
                <a16:creationId xmlns:a16="http://schemas.microsoft.com/office/drawing/2014/main" id="{D3BC87D2-E718-4B9F-B0C5-B3C92F426D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94" t="18887" r="22732" b="9758"/>
          <a:stretch/>
        </p:blipFill>
        <p:spPr>
          <a:xfrm>
            <a:off x="875899" y="609600"/>
            <a:ext cx="6679933" cy="4739112"/>
          </a:xfrm>
        </p:spPr>
      </p:pic>
    </p:spTree>
    <p:extLst>
      <p:ext uri="{BB962C8B-B14F-4D97-AF65-F5344CB8AC3E}">
        <p14:creationId xmlns:p14="http://schemas.microsoft.com/office/powerpoint/2010/main" val="204877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0B55-AF86-AD34-14E8-012D4880ED8B}"/>
              </a:ext>
            </a:extLst>
          </p:cNvPr>
          <p:cNvSpPr>
            <a:spLocks noGrp="1"/>
          </p:cNvSpPr>
          <p:nvPr>
            <p:ph type="title"/>
          </p:nvPr>
        </p:nvSpPr>
        <p:spPr>
          <a:xfrm>
            <a:off x="1143000" y="599975"/>
            <a:ext cx="9875520" cy="1356360"/>
          </a:xfrm>
        </p:spPr>
        <p:txBody>
          <a:bodyPr>
            <a:normAutofit/>
          </a:bodyPr>
          <a:lstStyle/>
          <a:p>
            <a:r>
              <a:rPr lang="en-US" sz="5400" b="1" dirty="0">
                <a:latin typeface="Gabriola" panose="04040605051002020D02" pitchFamily="82" charset="0"/>
              </a:rPr>
              <a:t>Flask :  Web application framework</a:t>
            </a:r>
          </a:p>
        </p:txBody>
      </p:sp>
      <p:sp>
        <p:nvSpPr>
          <p:cNvPr id="3" name="Content Placeholder 2">
            <a:extLst>
              <a:ext uri="{FF2B5EF4-FFF2-40B4-BE49-F238E27FC236}">
                <a16:creationId xmlns:a16="http://schemas.microsoft.com/office/drawing/2014/main" id="{614E3DC0-19F9-1A02-19AE-15906CD13986}"/>
              </a:ext>
            </a:extLst>
          </p:cNvPr>
          <p:cNvSpPr>
            <a:spLocks noGrp="1"/>
          </p:cNvSpPr>
          <p:nvPr>
            <p:ph idx="1"/>
          </p:nvPr>
        </p:nvSpPr>
        <p:spPr/>
        <p:txBody>
          <a:bodyPr>
            <a:normAutofit/>
          </a:bodyPr>
          <a:lstStyle/>
          <a:p>
            <a:pPr marL="45720" indent="0">
              <a:buNone/>
            </a:pPr>
            <a:r>
              <a:rPr lang="en-US" b="0" i="0" dirty="0">
                <a:solidFill>
                  <a:srgbClr val="000000"/>
                </a:solidFill>
                <a:effectLst/>
                <a:latin typeface="Bahnschrift SemiLight SemiConde" panose="020B0502040204020203" pitchFamily="34" charset="0"/>
              </a:rPr>
              <a:t>Web Application Framework represents a collection of libraries and modules that enables a web application developer to write applications without having to bother about low-level.</a:t>
            </a:r>
          </a:p>
          <a:p>
            <a:pPr marL="45720" indent="0">
              <a:buNone/>
            </a:pPr>
            <a:r>
              <a:rPr lang="en-US" b="1" i="0" dirty="0">
                <a:solidFill>
                  <a:srgbClr val="000000"/>
                </a:solidFill>
                <a:effectLst/>
                <a:latin typeface="Bahnschrift SemiLight SemiConde" panose="020B0502040204020203" pitchFamily="34" charset="0"/>
              </a:rPr>
              <a:t>Flask</a:t>
            </a:r>
            <a:r>
              <a:rPr lang="en-US" b="0" i="0" dirty="0">
                <a:solidFill>
                  <a:srgbClr val="000000"/>
                </a:solidFill>
                <a:effectLst/>
                <a:latin typeface="Bahnschrift SemiLight SemiConde" panose="020B0502040204020203" pitchFamily="34" charset="0"/>
              </a:rPr>
              <a:t> is a web application framework written in Python. Flask is based on the  WSGI toolkit and Jinja2 template engine.</a:t>
            </a:r>
          </a:p>
          <a:p>
            <a:pPr marL="45720" indent="0" algn="l">
              <a:buNone/>
            </a:pPr>
            <a:r>
              <a:rPr lang="en-US" b="1" i="0" dirty="0">
                <a:solidFill>
                  <a:srgbClr val="000000"/>
                </a:solidFill>
                <a:effectLst/>
                <a:latin typeface="Bahnschrift SemiLight SemiConde" panose="020B0502040204020203" pitchFamily="34" charset="0"/>
                <a:cs typeface="Heebo" panose="020B0604020202020204" pitchFamily="2" charset="-79"/>
              </a:rPr>
              <a:t>WSGI</a:t>
            </a:r>
            <a:r>
              <a:rPr lang="en-US" b="0" i="0" dirty="0">
                <a:solidFill>
                  <a:srgbClr val="000000"/>
                </a:solidFill>
                <a:effectLst/>
                <a:latin typeface="Bahnschrift SemiLight SemiConde" panose="020B0502040204020203" pitchFamily="34" charset="0"/>
                <a:cs typeface="Heebo" panose="020B0604020202020204" pitchFamily="2" charset="-79"/>
              </a:rPr>
              <a:t> : </a:t>
            </a:r>
            <a:r>
              <a:rPr lang="en-US" b="0" i="0" dirty="0">
                <a:solidFill>
                  <a:srgbClr val="000000"/>
                </a:solidFill>
                <a:effectLst/>
                <a:latin typeface="Bahnschrift SemiLight SemiConde" panose="020B0502040204020203" pitchFamily="34" charset="0"/>
              </a:rPr>
              <a:t>Web Server Gateway Interface (WSGI) has been adopted as a standard for Python web application development. WSGI is a specification for a universal interface between the web server and the web applications.</a:t>
            </a:r>
          </a:p>
          <a:p>
            <a:pPr marL="45720" indent="0" algn="l">
              <a:buNone/>
            </a:pPr>
            <a:r>
              <a:rPr lang="en-US" b="1" i="0" dirty="0">
                <a:solidFill>
                  <a:srgbClr val="000000"/>
                </a:solidFill>
                <a:effectLst/>
                <a:latin typeface="Bahnschrift SemiLight SemiConde" panose="020B0502040204020203" pitchFamily="34" charset="0"/>
                <a:cs typeface="Heebo" pitchFamily="2" charset="-79"/>
              </a:rPr>
              <a:t>Jinja2 </a:t>
            </a:r>
            <a:r>
              <a:rPr lang="en-US" b="0" i="0" dirty="0">
                <a:solidFill>
                  <a:srgbClr val="000000"/>
                </a:solidFill>
                <a:effectLst/>
                <a:latin typeface="Bahnschrift SemiLight SemiConde" panose="020B0502040204020203" pitchFamily="34" charset="0"/>
                <a:cs typeface="Heebo" pitchFamily="2" charset="-79"/>
              </a:rPr>
              <a:t>: </a:t>
            </a:r>
            <a:r>
              <a:rPr lang="en-US" b="0" i="0" dirty="0">
                <a:solidFill>
                  <a:srgbClr val="000000"/>
                </a:solidFill>
                <a:effectLst/>
                <a:latin typeface="Bahnschrift SemiLight SemiConde" panose="020B0502040204020203" pitchFamily="34" charset="0"/>
              </a:rPr>
              <a:t>Jinja2 is a popular templating engine for Python. A web templating system combines a template with a certain data source to render dynamic web pages.</a:t>
            </a:r>
          </a:p>
          <a:p>
            <a:pPr marL="45720" indent="0">
              <a:buNone/>
            </a:pPr>
            <a:endParaRPr lang="en-US" dirty="0"/>
          </a:p>
        </p:txBody>
      </p:sp>
    </p:spTree>
    <p:extLst>
      <p:ext uri="{BB962C8B-B14F-4D97-AF65-F5344CB8AC3E}">
        <p14:creationId xmlns:p14="http://schemas.microsoft.com/office/powerpoint/2010/main" val="43940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E673-2EB9-EAC3-3BAB-7AA0341C48A9}"/>
              </a:ext>
            </a:extLst>
          </p:cNvPr>
          <p:cNvSpPr>
            <a:spLocks noGrp="1"/>
          </p:cNvSpPr>
          <p:nvPr>
            <p:ph type="title"/>
          </p:nvPr>
        </p:nvSpPr>
        <p:spPr/>
        <p:txBody>
          <a:bodyPr>
            <a:normAutofit/>
          </a:bodyPr>
          <a:lstStyle/>
          <a:p>
            <a:r>
              <a:rPr lang="en-US" sz="5400" b="1" dirty="0">
                <a:latin typeface="Gabriola" panose="04040605051002020D02" pitchFamily="82" charset="0"/>
              </a:rPr>
              <a:t>Virtual Environment</a:t>
            </a:r>
          </a:p>
        </p:txBody>
      </p:sp>
      <p:sp>
        <p:nvSpPr>
          <p:cNvPr id="3" name="Content Placeholder 2">
            <a:extLst>
              <a:ext uri="{FF2B5EF4-FFF2-40B4-BE49-F238E27FC236}">
                <a16:creationId xmlns:a16="http://schemas.microsoft.com/office/drawing/2014/main" id="{8A610AFA-FA25-9E00-3AE6-A5DCD93A4077}"/>
              </a:ext>
            </a:extLst>
          </p:cNvPr>
          <p:cNvSpPr>
            <a:spLocks noGrp="1"/>
          </p:cNvSpPr>
          <p:nvPr>
            <p:ph idx="1"/>
          </p:nvPr>
        </p:nvSpPr>
        <p:spPr/>
        <p:txBody>
          <a:bodyPr>
            <a:normAutofit fontScale="92500" lnSpcReduction="10000"/>
          </a:bodyPr>
          <a:lstStyle/>
          <a:p>
            <a:pPr marL="45720" indent="0">
              <a:buNone/>
            </a:pPr>
            <a:r>
              <a:rPr lang="en-US" sz="2400" b="1" dirty="0" err="1">
                <a:solidFill>
                  <a:schemeClr val="tx1"/>
                </a:solidFill>
                <a:latin typeface="Cambria Math" panose="02040503050406030204" pitchFamily="18" charset="0"/>
                <a:ea typeface="Cambria Math" panose="02040503050406030204" pitchFamily="18" charset="0"/>
              </a:rPr>
              <a:t>virtualenv</a:t>
            </a:r>
            <a:r>
              <a:rPr lang="en-US" sz="2400" dirty="0">
                <a:solidFill>
                  <a:schemeClr val="tx1"/>
                </a:solidFill>
                <a:latin typeface="Cambria Math" panose="02040503050406030204" pitchFamily="18" charset="0"/>
                <a:ea typeface="Cambria Math" panose="02040503050406030204" pitchFamily="18" charset="0"/>
              </a:rPr>
              <a:t> is a virtual Python environment builder. It helps a user to create multiple Python environments side-by-side. Thereby, it can avoid compatibility issues between the different versions of the libraries.</a:t>
            </a:r>
          </a:p>
          <a:p>
            <a:pPr marL="45720" indent="0">
              <a:buNone/>
            </a:pPr>
            <a:endParaRPr lang="en-US" sz="2400" dirty="0">
              <a:latin typeface="Cambria Math" panose="02040503050406030204" pitchFamily="18" charset="0"/>
              <a:ea typeface="Cambria Math" panose="02040503050406030204" pitchFamily="18" charset="0"/>
            </a:endParaRPr>
          </a:p>
          <a:p>
            <a:pPr marL="45720" indent="0">
              <a:buNone/>
            </a:pPr>
            <a:r>
              <a:rPr lang="en-US" sz="2400" dirty="0">
                <a:solidFill>
                  <a:schemeClr val="tx1"/>
                </a:solidFill>
                <a:latin typeface="Cambria Math" panose="02040503050406030204" pitchFamily="18" charset="0"/>
                <a:ea typeface="Cambria Math" panose="02040503050406030204" pitchFamily="18" charset="0"/>
              </a:rPr>
              <a:t>	The following command installs </a:t>
            </a:r>
            <a:r>
              <a:rPr lang="en-US" sz="2400" dirty="0" err="1">
                <a:solidFill>
                  <a:schemeClr val="tx1"/>
                </a:solidFill>
                <a:latin typeface="Cambria Math" panose="02040503050406030204" pitchFamily="18" charset="0"/>
                <a:ea typeface="Cambria Math" panose="02040503050406030204" pitchFamily="18" charset="0"/>
              </a:rPr>
              <a:t>virtualenv</a:t>
            </a:r>
            <a:r>
              <a:rPr lang="en-US" sz="2400" dirty="0">
                <a:solidFill>
                  <a:schemeClr val="tx1"/>
                </a:solidFill>
                <a:latin typeface="Cambria Math" panose="02040503050406030204" pitchFamily="18" charset="0"/>
                <a:ea typeface="Cambria Math" panose="02040503050406030204" pitchFamily="18" charset="0"/>
              </a:rPr>
              <a:t> :</a:t>
            </a:r>
          </a:p>
          <a:p>
            <a:pPr marL="45720" indent="0">
              <a:buNone/>
            </a:pPr>
            <a:r>
              <a:rPr lang="en-US" sz="2400" dirty="0">
                <a:solidFill>
                  <a:schemeClr val="tx1"/>
                </a:solidFill>
                <a:latin typeface="Cambria Math" panose="02040503050406030204" pitchFamily="18" charset="0"/>
                <a:ea typeface="Cambria Math" panose="02040503050406030204" pitchFamily="18" charset="0"/>
              </a:rPr>
              <a:t>		pip install </a:t>
            </a:r>
            <a:r>
              <a:rPr lang="en-US" sz="2400" dirty="0" err="1">
                <a:solidFill>
                  <a:schemeClr val="tx1"/>
                </a:solidFill>
                <a:latin typeface="Cambria Math" panose="02040503050406030204" pitchFamily="18" charset="0"/>
                <a:ea typeface="Cambria Math" panose="02040503050406030204" pitchFamily="18" charset="0"/>
              </a:rPr>
              <a:t>virtualenv</a:t>
            </a:r>
            <a:endParaRPr lang="en-US" sz="2400" dirty="0">
              <a:solidFill>
                <a:schemeClr val="tx1"/>
              </a:solidFill>
              <a:latin typeface="Cambria Math" panose="02040503050406030204" pitchFamily="18" charset="0"/>
              <a:ea typeface="Cambria Math" panose="02040503050406030204" pitchFamily="18" charset="0"/>
            </a:endParaRPr>
          </a:p>
          <a:p>
            <a:pPr marL="45720" indent="0">
              <a:buNone/>
            </a:pPr>
            <a:r>
              <a:rPr lang="en-US" sz="2400" dirty="0">
                <a:solidFill>
                  <a:schemeClr val="tx1"/>
                </a:solidFill>
                <a:latin typeface="Cambria Math" panose="02040503050406030204" pitchFamily="18" charset="0"/>
                <a:ea typeface="Cambria Math" panose="02040503050406030204" pitchFamily="18" charset="0"/>
              </a:rPr>
              <a:t>	To activate corresponding environment, use the following : </a:t>
            </a:r>
          </a:p>
          <a:p>
            <a:pPr marL="45720" indent="0">
              <a:buNone/>
            </a:pPr>
            <a:r>
              <a:rPr lang="en-US" sz="2400" dirty="0">
                <a:solidFill>
                  <a:schemeClr val="tx1"/>
                </a:solidFill>
                <a:latin typeface="Cambria Math" panose="02040503050406030204" pitchFamily="18" charset="0"/>
                <a:ea typeface="Cambria Math" panose="02040503050406030204" pitchFamily="18" charset="0"/>
              </a:rPr>
              <a:t>		</a:t>
            </a:r>
            <a:r>
              <a:rPr lang="en-US" sz="2400" dirty="0" err="1">
                <a:solidFill>
                  <a:schemeClr val="tx1"/>
                </a:solidFill>
                <a:latin typeface="Cambria Math" panose="02040503050406030204" pitchFamily="18" charset="0"/>
                <a:ea typeface="Cambria Math" panose="02040503050406030204" pitchFamily="18" charset="0"/>
              </a:rPr>
              <a:t>venv</a:t>
            </a:r>
            <a:r>
              <a:rPr lang="en-US" sz="2400" dirty="0">
                <a:solidFill>
                  <a:schemeClr val="tx1"/>
                </a:solidFill>
                <a:latin typeface="Cambria Math" panose="02040503050406030204" pitchFamily="18" charset="0"/>
                <a:ea typeface="Cambria Math" panose="02040503050406030204" pitchFamily="18" charset="0"/>
              </a:rPr>
              <a:t>/Scripts/activate</a:t>
            </a:r>
          </a:p>
          <a:p>
            <a:pPr marL="45720" indent="0">
              <a:buNone/>
            </a:pPr>
            <a:r>
              <a:rPr lang="en-US" sz="2400" dirty="0">
                <a:solidFill>
                  <a:schemeClr val="tx1"/>
                </a:solidFill>
                <a:latin typeface="Cambria Math" panose="02040503050406030204" pitchFamily="18" charset="0"/>
                <a:ea typeface="Cambria Math" panose="02040503050406030204" pitchFamily="18" charset="0"/>
              </a:rPr>
              <a:t>	We are now ready to install Flask in this environment.</a:t>
            </a:r>
          </a:p>
          <a:p>
            <a:pPr marL="45720" indent="0">
              <a:buNone/>
            </a:pPr>
            <a:r>
              <a:rPr lang="en-US" sz="2400" dirty="0">
                <a:solidFill>
                  <a:schemeClr val="tx1"/>
                </a:solidFill>
                <a:latin typeface="Cambria Math" panose="02040503050406030204" pitchFamily="18" charset="0"/>
                <a:ea typeface="Cambria Math" panose="02040503050406030204" pitchFamily="18" charset="0"/>
              </a:rPr>
              <a:t>		pip install Flask</a:t>
            </a:r>
          </a:p>
        </p:txBody>
      </p:sp>
    </p:spTree>
    <p:extLst>
      <p:ext uri="{BB962C8B-B14F-4D97-AF65-F5344CB8AC3E}">
        <p14:creationId xmlns:p14="http://schemas.microsoft.com/office/powerpoint/2010/main" val="169037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1E99-82A5-3E69-8A1A-69A206D98D14}"/>
              </a:ext>
            </a:extLst>
          </p:cNvPr>
          <p:cNvSpPr>
            <a:spLocks noGrp="1"/>
          </p:cNvSpPr>
          <p:nvPr>
            <p:ph type="title"/>
          </p:nvPr>
        </p:nvSpPr>
        <p:spPr>
          <a:xfrm>
            <a:off x="1078029" y="609600"/>
            <a:ext cx="9940491" cy="1356360"/>
          </a:xfrm>
        </p:spPr>
        <p:txBody>
          <a:bodyPr>
            <a:normAutofit/>
          </a:bodyPr>
          <a:lstStyle/>
          <a:p>
            <a:r>
              <a:rPr lang="en-US" sz="6000" b="1" i="0" dirty="0">
                <a:solidFill>
                  <a:srgbClr val="92D050"/>
                </a:solidFill>
                <a:effectLst/>
                <a:latin typeface="Gabriola" panose="04040605051002020D02" pitchFamily="82" charset="0"/>
                <a:cs typeface="Heebo" pitchFamily="2" charset="-79"/>
              </a:rPr>
              <a:t>		</a:t>
            </a:r>
            <a:r>
              <a:rPr lang="en-US" sz="6000" b="1" i="0" dirty="0">
                <a:effectLst/>
                <a:latin typeface="Gabriola" panose="04040605051002020D02" pitchFamily="82" charset="0"/>
                <a:cs typeface="Heebo" pitchFamily="2" charset="-79"/>
              </a:rPr>
              <a:t>Flask – Routing</a:t>
            </a:r>
            <a:endParaRPr lang="en-US" sz="6000" b="1" dirty="0">
              <a:latin typeface="Gabriola" panose="04040605051002020D02" pitchFamily="82" charset="0"/>
            </a:endParaRPr>
          </a:p>
        </p:txBody>
      </p:sp>
      <p:sp>
        <p:nvSpPr>
          <p:cNvPr id="3" name="Content Placeholder 2">
            <a:extLst>
              <a:ext uri="{FF2B5EF4-FFF2-40B4-BE49-F238E27FC236}">
                <a16:creationId xmlns:a16="http://schemas.microsoft.com/office/drawing/2014/main" id="{3DAC24CC-2C29-C240-BB6B-64E806DB57C7}"/>
              </a:ext>
            </a:extLst>
          </p:cNvPr>
          <p:cNvSpPr>
            <a:spLocks noGrp="1"/>
          </p:cNvSpPr>
          <p:nvPr>
            <p:ph idx="1"/>
          </p:nvPr>
        </p:nvSpPr>
        <p:spPr>
          <a:xfrm>
            <a:off x="1143000" y="2057399"/>
            <a:ext cx="9872871" cy="4353025"/>
          </a:xfrm>
        </p:spPr>
        <p:txBody>
          <a:bodyPr>
            <a:normAutofit/>
          </a:bodyPr>
          <a:lstStyle/>
          <a:p>
            <a:pPr marL="45720" indent="0">
              <a:buNone/>
            </a:pPr>
            <a:r>
              <a:rPr lang="en-US" sz="2000" dirty="0">
                <a:solidFill>
                  <a:schemeClr val="tx1"/>
                </a:solidFill>
                <a:latin typeface="Century" panose="02040604050505020304" pitchFamily="18" charset="0"/>
                <a:ea typeface="Cambria Math" panose="02040503050406030204" pitchFamily="18" charset="0"/>
              </a:rPr>
              <a:t>Modern web frameworks use the routing technique to help a user remember application URLs. It is useful to access the desired page directly without having to navigate from the home page.</a:t>
            </a:r>
          </a:p>
          <a:p>
            <a:pPr marL="45720" indent="0">
              <a:buNone/>
            </a:pPr>
            <a:r>
              <a:rPr lang="en-US" sz="2000" dirty="0">
                <a:solidFill>
                  <a:schemeClr val="tx1"/>
                </a:solidFill>
                <a:latin typeface="Century" panose="02040604050505020304" pitchFamily="18" charset="0"/>
                <a:ea typeface="Cambria Math" panose="02040503050406030204" pitchFamily="18" charset="0"/>
              </a:rPr>
              <a:t>The route() decorator in Flask is used to bind URL to a function. For example −</a:t>
            </a:r>
          </a:p>
          <a:p>
            <a:pPr marL="2317120" lvl="8" indent="0">
              <a:buNone/>
            </a:pPr>
            <a:r>
              <a:rPr lang="en-US" sz="2000" dirty="0">
                <a:solidFill>
                  <a:schemeClr val="tx1"/>
                </a:solidFill>
                <a:latin typeface="Century" panose="02040604050505020304" pitchFamily="18" charset="0"/>
                <a:ea typeface="Cambria Math" panose="02040503050406030204" pitchFamily="18" charset="0"/>
              </a:rPr>
              <a:t>@app.route(‘/hello’)</a:t>
            </a:r>
          </a:p>
          <a:p>
            <a:pPr marL="2317120" lvl="8" indent="0">
              <a:buNone/>
            </a:pPr>
            <a:r>
              <a:rPr lang="en-US" sz="2000" dirty="0">
                <a:solidFill>
                  <a:schemeClr val="tx1"/>
                </a:solidFill>
                <a:latin typeface="Century" panose="02040604050505020304" pitchFamily="18" charset="0"/>
                <a:ea typeface="Cambria Math" panose="02040503050406030204" pitchFamily="18" charset="0"/>
              </a:rPr>
              <a:t>def </a:t>
            </a:r>
            <a:r>
              <a:rPr lang="en-US" sz="2000" dirty="0" err="1">
                <a:solidFill>
                  <a:schemeClr val="tx1"/>
                </a:solidFill>
                <a:latin typeface="Century" panose="02040604050505020304" pitchFamily="18" charset="0"/>
                <a:ea typeface="Cambria Math" panose="02040503050406030204" pitchFamily="18" charset="0"/>
              </a:rPr>
              <a:t>hello_world</a:t>
            </a:r>
            <a:r>
              <a:rPr lang="en-US" sz="2000" dirty="0">
                <a:solidFill>
                  <a:schemeClr val="tx1"/>
                </a:solidFill>
                <a:latin typeface="Century" panose="02040604050505020304" pitchFamily="18" charset="0"/>
                <a:ea typeface="Cambria Math" panose="02040503050406030204" pitchFamily="18" charset="0"/>
              </a:rPr>
              <a:t>():</a:t>
            </a:r>
          </a:p>
          <a:p>
            <a:pPr marL="2317120" lvl="8" indent="0">
              <a:buNone/>
            </a:pPr>
            <a:r>
              <a:rPr lang="en-US" sz="2000" dirty="0">
                <a:solidFill>
                  <a:schemeClr val="tx1"/>
                </a:solidFill>
                <a:latin typeface="Century" panose="02040604050505020304" pitchFamily="18" charset="0"/>
                <a:ea typeface="Cambria Math" panose="02040503050406030204" pitchFamily="18" charset="0"/>
              </a:rPr>
              <a:t>   return ‘hello world’</a:t>
            </a:r>
          </a:p>
          <a:p>
            <a:pPr marL="2317120" lvl="8" indent="0">
              <a:buNone/>
            </a:pPr>
            <a:endParaRPr lang="en-US" sz="2000" dirty="0">
              <a:solidFill>
                <a:schemeClr val="tx1"/>
              </a:solidFill>
              <a:latin typeface="Century" panose="02040604050505020304" pitchFamily="18" charset="0"/>
              <a:ea typeface="Cambria Math" panose="02040503050406030204" pitchFamily="18" charset="0"/>
            </a:endParaRPr>
          </a:p>
          <a:p>
            <a:pPr marL="45720" indent="0">
              <a:buNone/>
            </a:pPr>
            <a:r>
              <a:rPr lang="en-US" sz="2000" b="0" i="0" dirty="0">
                <a:solidFill>
                  <a:schemeClr val="tx1"/>
                </a:solidFill>
                <a:effectLst/>
                <a:latin typeface="Century" panose="02040604050505020304" pitchFamily="18" charset="0"/>
                <a:ea typeface="Cambria Math" panose="02040503050406030204" pitchFamily="18" charset="0"/>
              </a:rPr>
              <a:t>Here, URL </a:t>
            </a:r>
            <a:r>
              <a:rPr lang="en-US" sz="2000" b="1" i="0" dirty="0">
                <a:solidFill>
                  <a:schemeClr val="tx1"/>
                </a:solidFill>
                <a:effectLst/>
                <a:latin typeface="Century" panose="02040604050505020304" pitchFamily="18" charset="0"/>
                <a:ea typeface="Cambria Math" panose="02040503050406030204" pitchFamily="18" charset="0"/>
              </a:rPr>
              <a:t>‘/hello’</a:t>
            </a:r>
            <a:r>
              <a:rPr lang="en-US" sz="2000" b="0" i="0" dirty="0">
                <a:solidFill>
                  <a:schemeClr val="tx1"/>
                </a:solidFill>
                <a:effectLst/>
                <a:latin typeface="Century" panose="02040604050505020304" pitchFamily="18" charset="0"/>
                <a:ea typeface="Cambria Math" panose="02040503050406030204" pitchFamily="18" charset="0"/>
              </a:rPr>
              <a:t> rule is bound to the </a:t>
            </a:r>
            <a:r>
              <a:rPr lang="en-US" sz="2000" b="1" i="0" dirty="0" err="1">
                <a:solidFill>
                  <a:schemeClr val="tx1"/>
                </a:solidFill>
                <a:effectLst/>
                <a:latin typeface="Century" panose="02040604050505020304" pitchFamily="18" charset="0"/>
                <a:ea typeface="Cambria Math" panose="02040503050406030204" pitchFamily="18" charset="0"/>
              </a:rPr>
              <a:t>hello_world</a:t>
            </a:r>
            <a:r>
              <a:rPr lang="en-US" sz="2000" b="1" i="0" dirty="0">
                <a:solidFill>
                  <a:schemeClr val="tx1"/>
                </a:solidFill>
                <a:effectLst/>
                <a:latin typeface="Century" panose="02040604050505020304" pitchFamily="18" charset="0"/>
                <a:ea typeface="Cambria Math" panose="02040503050406030204" pitchFamily="18" charset="0"/>
              </a:rPr>
              <a:t>()</a:t>
            </a:r>
            <a:r>
              <a:rPr lang="en-US" sz="2000" b="0" i="0" dirty="0">
                <a:solidFill>
                  <a:schemeClr val="tx1"/>
                </a:solidFill>
                <a:effectLst/>
                <a:latin typeface="Century" panose="02040604050505020304" pitchFamily="18" charset="0"/>
                <a:ea typeface="Cambria Math" panose="02040503050406030204" pitchFamily="18" charset="0"/>
              </a:rPr>
              <a:t> function. As a result, if a user visits </a:t>
            </a:r>
            <a:r>
              <a:rPr lang="en-US" sz="2000" b="1" i="0" dirty="0">
                <a:solidFill>
                  <a:schemeClr val="tx1"/>
                </a:solidFill>
                <a:effectLst/>
                <a:latin typeface="Century" panose="02040604050505020304" pitchFamily="18" charset="0"/>
                <a:ea typeface="Cambria Math" panose="02040503050406030204" pitchFamily="18" charset="0"/>
              </a:rPr>
              <a:t>http://localhost:5000/hello</a:t>
            </a:r>
            <a:r>
              <a:rPr lang="en-US" sz="2000" b="0" i="0" dirty="0">
                <a:solidFill>
                  <a:schemeClr val="tx1"/>
                </a:solidFill>
                <a:effectLst/>
                <a:latin typeface="Century" panose="02040604050505020304" pitchFamily="18" charset="0"/>
                <a:ea typeface="Cambria Math" panose="02040503050406030204" pitchFamily="18" charset="0"/>
              </a:rPr>
              <a:t> URL, the output of the </a:t>
            </a:r>
            <a:r>
              <a:rPr lang="en-US" sz="2000" b="1" i="0" dirty="0" err="1">
                <a:solidFill>
                  <a:schemeClr val="tx1"/>
                </a:solidFill>
                <a:effectLst/>
                <a:latin typeface="Century" panose="02040604050505020304" pitchFamily="18" charset="0"/>
                <a:ea typeface="Cambria Math" panose="02040503050406030204" pitchFamily="18" charset="0"/>
              </a:rPr>
              <a:t>hello_world</a:t>
            </a:r>
            <a:r>
              <a:rPr lang="en-US" sz="2000" b="1" i="0" dirty="0">
                <a:solidFill>
                  <a:schemeClr val="tx1"/>
                </a:solidFill>
                <a:effectLst/>
                <a:latin typeface="Century" panose="02040604050505020304" pitchFamily="18" charset="0"/>
                <a:ea typeface="Cambria Math" panose="02040503050406030204" pitchFamily="18" charset="0"/>
              </a:rPr>
              <a:t>()</a:t>
            </a:r>
            <a:r>
              <a:rPr lang="en-US" sz="2000" b="0" i="0" dirty="0">
                <a:solidFill>
                  <a:schemeClr val="tx1"/>
                </a:solidFill>
                <a:effectLst/>
                <a:latin typeface="Century" panose="02040604050505020304" pitchFamily="18" charset="0"/>
                <a:ea typeface="Cambria Math" panose="02040503050406030204" pitchFamily="18" charset="0"/>
              </a:rPr>
              <a:t> function will be rendered in the browser.</a:t>
            </a:r>
            <a:endParaRPr lang="en-US" sz="2000" dirty="0">
              <a:solidFill>
                <a:schemeClr val="tx1"/>
              </a:solidFill>
              <a:latin typeface="Century" panose="02040604050505020304" pitchFamily="18" charset="0"/>
              <a:ea typeface="Cambria Math" panose="02040503050406030204" pitchFamily="18" charset="0"/>
            </a:endParaRPr>
          </a:p>
        </p:txBody>
      </p:sp>
    </p:spTree>
    <p:extLst>
      <p:ext uri="{BB962C8B-B14F-4D97-AF65-F5344CB8AC3E}">
        <p14:creationId xmlns:p14="http://schemas.microsoft.com/office/powerpoint/2010/main" val="4035997408"/>
      </p:ext>
    </p:extLst>
  </p:cSld>
  <p:clrMapOvr>
    <a:masterClrMapping/>
  </p:clrMapOvr>
</p:sld>
</file>

<file path=ppt/theme/theme1.xml><?xml version="1.0" encoding="utf-8"?>
<a:theme xmlns:a="http://schemas.openxmlformats.org/drawingml/2006/main" name="1_View">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TM03457503[[fn=Quotable]]</Template>
  <TotalTime>923</TotalTime>
  <Words>949</Words>
  <Application>Microsoft Office PowerPoint</Application>
  <PresentationFormat>Widescreen</PresentationFormat>
  <Paragraphs>98</Paragraphs>
  <Slides>19</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19</vt:i4>
      </vt:variant>
    </vt:vector>
  </HeadingPairs>
  <TitlesOfParts>
    <vt:vector size="38" baseType="lpstr">
      <vt:lpstr>Arial</vt:lpstr>
      <vt:lpstr>Bahnschrift SemiLight SemiConde</vt:lpstr>
      <vt:lpstr>Calibri</vt:lpstr>
      <vt:lpstr>Calibri Light</vt:lpstr>
      <vt:lpstr>Cambria Math</vt:lpstr>
      <vt:lpstr>Century</vt:lpstr>
      <vt:lpstr>Century Schoolbook</vt:lpstr>
      <vt:lpstr>Corbel</vt:lpstr>
      <vt:lpstr>Gabriola</vt:lpstr>
      <vt:lpstr>Javanese Text</vt:lpstr>
      <vt:lpstr>Tahoma</vt:lpstr>
      <vt:lpstr>Times New Roman</vt:lpstr>
      <vt:lpstr>Tw Cen MT</vt:lpstr>
      <vt:lpstr>Wingdings</vt:lpstr>
      <vt:lpstr>Wingdings 2</vt:lpstr>
      <vt:lpstr>1_View</vt:lpstr>
      <vt:lpstr>Office Theme</vt:lpstr>
      <vt:lpstr>Droplet</vt:lpstr>
      <vt:lpstr>Basis</vt:lpstr>
      <vt:lpstr>PowerPoint Presentation</vt:lpstr>
      <vt:lpstr>Project Overview</vt:lpstr>
      <vt:lpstr>PowerPoint Presentation</vt:lpstr>
      <vt:lpstr>PowerPoint Presentation</vt:lpstr>
      <vt:lpstr>METHODOLOGY</vt:lpstr>
      <vt:lpstr>Image classification </vt:lpstr>
      <vt:lpstr>Flask :  Web application framework</vt:lpstr>
      <vt:lpstr>Virtual Environment</vt:lpstr>
      <vt:lpstr>  Flask – Routing</vt:lpstr>
      <vt:lpstr>  Flask – HTTP methods</vt:lpstr>
      <vt:lpstr>PowerPoint Presentation</vt:lpstr>
      <vt:lpstr>   Templates</vt:lpstr>
      <vt:lpstr>  Flask – Static Files</vt:lpstr>
      <vt:lpstr>   Flask – WTF</vt:lpstr>
      <vt:lpstr>PowerPoint Presentation</vt:lpstr>
      <vt:lpstr>Screenshots</vt:lpstr>
      <vt:lpstr>PowerPoint Presentation</vt:lpstr>
      <vt:lpstr>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 PRESENTATION</dc:title>
  <dc:creator>surbhi singh</dc:creator>
  <cp:lastModifiedBy>Anisha Srivastava</cp:lastModifiedBy>
  <cp:revision>17</cp:revision>
  <dcterms:created xsi:type="dcterms:W3CDTF">2021-09-08T14:19:33Z</dcterms:created>
  <dcterms:modified xsi:type="dcterms:W3CDTF">2022-09-15T10:47:58Z</dcterms:modified>
</cp:coreProperties>
</file>